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654" r:id="rId2"/>
    <p:sldMasterId id="2147483655" r:id="rId3"/>
  </p:sldMasterIdLst>
  <p:notesMasterIdLst>
    <p:notesMasterId r:id="rId23"/>
  </p:notesMasterIdLst>
  <p:handoutMasterIdLst>
    <p:handoutMasterId r:id="rId24"/>
  </p:handoutMasterIdLst>
  <p:sldIdLst>
    <p:sldId id="294" r:id="rId4"/>
    <p:sldId id="453" r:id="rId5"/>
    <p:sldId id="480" r:id="rId6"/>
    <p:sldId id="452" r:id="rId7"/>
    <p:sldId id="478" r:id="rId8"/>
    <p:sldId id="477" r:id="rId9"/>
    <p:sldId id="492" r:id="rId10"/>
    <p:sldId id="493" r:id="rId11"/>
    <p:sldId id="465" r:id="rId12"/>
    <p:sldId id="466" r:id="rId13"/>
    <p:sldId id="468" r:id="rId14"/>
    <p:sldId id="469" r:id="rId15"/>
    <p:sldId id="479" r:id="rId16"/>
    <p:sldId id="464" r:id="rId17"/>
    <p:sldId id="490" r:id="rId18"/>
    <p:sldId id="455" r:id="rId19"/>
    <p:sldId id="491" r:id="rId20"/>
    <p:sldId id="463" r:id="rId21"/>
    <p:sldId id="457" r:id="rId22"/>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99CCFF"/>
    <a:srgbClr val="FFFFD1"/>
    <a:srgbClr val="FFCC66"/>
    <a:srgbClr val="0000FF"/>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p:cViewPr varScale="1">
        <p:scale>
          <a:sx n="103" d="100"/>
          <a:sy n="103" d="100"/>
        </p:scale>
        <p:origin x="4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9D8763C8-9EFF-4C02-A35A-48E27AA2F527}" type="datetimeFigureOut">
              <a:rPr lang="en-US" smtClean="0"/>
              <a:t>3/5/2020</a:t>
            </a:fld>
            <a:endParaRPr lang="en-US"/>
          </a:p>
        </p:txBody>
      </p:sp>
      <p:sp>
        <p:nvSpPr>
          <p:cNvPr id="4" name="Footer Placeholder 3"/>
          <p:cNvSpPr>
            <a:spLocks noGrp="1"/>
          </p:cNvSpPr>
          <p:nvPr>
            <p:ph type="ftr" sz="quarter" idx="2"/>
          </p:nvPr>
        </p:nvSpPr>
        <p:spPr>
          <a:xfrm>
            <a:off x="0" y="8805863"/>
            <a:ext cx="303212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05863"/>
            <a:ext cx="3032125" cy="463550"/>
          </a:xfrm>
          <a:prstGeom prst="rect">
            <a:avLst/>
          </a:prstGeom>
        </p:spPr>
        <p:txBody>
          <a:bodyPr vert="horz" lIns="91440" tIns="45720" rIns="91440" bIns="45720" rtlCol="0" anchor="b"/>
          <a:lstStyle>
            <a:lvl1pPr algn="r">
              <a:defRPr sz="1200"/>
            </a:lvl1pPr>
          </a:lstStyle>
          <a:p>
            <a:fld id="{33F8B48B-BD62-435F-8EC8-CEF1EAB73A9D}" type="slidenum">
              <a:rPr lang="en-US" smtClean="0"/>
              <a:t>‹#›</a:t>
            </a:fld>
            <a:endParaRPr lang="en-US"/>
          </a:p>
        </p:txBody>
      </p:sp>
    </p:spTree>
    <p:extLst>
      <p:ext uri="{BB962C8B-B14F-4D97-AF65-F5344CB8AC3E}">
        <p14:creationId xmlns:p14="http://schemas.microsoft.com/office/powerpoint/2010/main" val="1706452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eaLnBrk="0" hangingPunct="0">
              <a:defRPr sz="1200">
                <a:latin typeface="Times New Roman" pitchFamily="18" charset="0"/>
              </a:defRPr>
            </a:lvl1pPr>
          </a:lstStyle>
          <a:p>
            <a:pPr>
              <a:defRPr/>
            </a:pPr>
            <a:fld id="{628B2150-5E6E-4BAF-AB55-A79DFC4EA607}" type="slidenum">
              <a:rPr lang="en-US"/>
              <a:pPr>
                <a:defRPr/>
              </a:pPr>
              <a:t>‹#›</a:t>
            </a:fld>
            <a:endParaRPr lang="en-US"/>
          </a:p>
        </p:txBody>
      </p:sp>
    </p:spTree>
    <p:extLst>
      <p:ext uri="{BB962C8B-B14F-4D97-AF65-F5344CB8AC3E}">
        <p14:creationId xmlns:p14="http://schemas.microsoft.com/office/powerpoint/2010/main" val="541335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1</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4</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15</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17</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4226594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DC2381-D91F-4B72-A33E-F28F764AE0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9E81C2-F70B-43EF-BE2D-28C9E732CC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856CB9-BF4D-4F02-8B0C-9CE18982E0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994DD2-B736-4515-9F1A-B892D90F759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817F47-EF7F-4D8D-AB6C-714189D827C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9395A1-EEB0-4F85-8A10-C23A84CA91E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01898C-40BC-478D-8DED-1286CD64179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5A6B90-D2EF-4843-9E98-A5354F4C03B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F8DBEC-0F94-4713-9543-7F433BB25C1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EEB0495-BBCC-4913-A5CD-0A7D430B47B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8C8A25-34EB-42D0-B221-A8AE027C7B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FE63FE-B7E0-4221-B61E-34B20B0952C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D7AA50-29CC-4254-9BFB-EA898F2E254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6D1153-E757-4AB8-AF3F-06E4727C766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56E7A7-5E5D-4459-9C72-43BAF1A3E1E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553F89-5E39-4287-8243-A1FDF348CF0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A00D38-9E9E-4246-B0D7-EB679042441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49CA3A-BEE7-4626-A5BB-0204E1549B4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934274-E291-4335-B0D4-CBE9EC58E7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CA09A7-96C9-4E26-9B75-37370453EAA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590187-D503-4363-A09E-8D4D416CC73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9B1ED23-936F-48E2-A39F-CBDD40D9FE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CD63AF-7EFF-4FFA-852F-EE1B3808BF8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CA3DAA-5D2A-4C3F-B98C-1EF8FA68118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17987F-D8BA-48CB-9DC3-BA864094934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8DBD73-B50B-4B7E-A6A2-A881EC59E59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FAA92D-A797-4A5D-AC06-E3AF0871F59D}"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F33FEF-18DD-46D8-95DD-583945047DA1}"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E0887A-DACA-4CB6-A8CD-ACFE0A0E02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61B899-4003-40C6-9C98-A54C8D627C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76050B-ED6F-403A-8195-B6B74DCE889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7A5CCF-F179-40D6-BF77-A62AA0471B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8959BD-EE17-4419-8352-A6927DDC72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1CB42C-1BE7-4F70-9835-7F96B416EF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B6ADE9-75E9-431A-9C89-525F44D4C1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D5395A6-308E-4EC1-8F3A-336496A9F2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4EB9AF0-0E54-4F10-928C-B34C3961D6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51EFD53-59E9-49C4-86C8-626A1BE788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8744" y="2074923"/>
            <a:ext cx="9144000" cy="1077218"/>
          </a:xfrm>
          <a:prstGeom prst="rect">
            <a:avLst/>
          </a:prstGeom>
          <a:noFill/>
          <a:ln w="9525">
            <a:noFill/>
            <a:miter lim="800000"/>
            <a:headEnd/>
            <a:tailEnd/>
          </a:ln>
        </p:spPr>
        <p:txBody>
          <a:bodyPr>
            <a:spAutoFit/>
          </a:bodyPr>
          <a:lstStyle/>
          <a:p>
            <a:pPr algn="ctr"/>
            <a:r>
              <a:rPr lang="en-US" sz="3200" b="1" dirty="0">
                <a:latin typeface="Georgia" pitchFamily="18" charset="0"/>
              </a:rPr>
              <a:t>On the microeconomics of technological change and agricultural development</a:t>
            </a:r>
            <a:endParaRPr lang="en-US" sz="3600" b="1" dirty="0">
              <a:solidFill>
                <a:schemeClr val="bg1"/>
              </a:solidFill>
              <a:latin typeface="Georgia" pitchFamily="18" charset="0"/>
            </a:endParaRPr>
          </a:p>
        </p:txBody>
      </p:sp>
      <p:sp>
        <p:nvSpPr>
          <p:cNvPr id="5123" name="Rectangle 6"/>
          <p:cNvSpPr>
            <a:spLocks noChangeArrowheads="1"/>
          </p:cNvSpPr>
          <p:nvPr/>
        </p:nvSpPr>
        <p:spPr bwMode="auto">
          <a:xfrm>
            <a:off x="0" y="5334000"/>
            <a:ext cx="9144000" cy="1323439"/>
          </a:xfrm>
          <a:prstGeom prst="rect">
            <a:avLst/>
          </a:prstGeom>
          <a:noFill/>
          <a:ln w="9525">
            <a:noFill/>
            <a:miter lim="800000"/>
            <a:headEnd/>
            <a:tailEnd/>
          </a:ln>
        </p:spPr>
        <p:txBody>
          <a:bodyPr>
            <a:spAutoFit/>
          </a:bodyPr>
          <a:lstStyle/>
          <a:p>
            <a:pPr algn="ctr" eaLnBrk="0" hangingPunct="0"/>
            <a:r>
              <a:rPr lang="en-US" sz="2000" b="1" dirty="0">
                <a:latin typeface="Georgia" pitchFamily="18" charset="0"/>
                <a:cs typeface="Times New Roman" pitchFamily="18" charset="0"/>
              </a:rPr>
              <a:t>Chris Barrett, Cornell University</a:t>
            </a:r>
          </a:p>
          <a:p>
            <a:pPr algn="ctr"/>
            <a:r>
              <a:rPr lang="en-US" sz="2000" b="1" dirty="0">
                <a:latin typeface="Georgia" pitchFamily="18" charset="0"/>
                <a:cs typeface="Times New Roman" pitchFamily="18" charset="0"/>
              </a:rPr>
              <a:t>Guest Lecture to Earth Systems 185: Feeding Nine Billion </a:t>
            </a:r>
          </a:p>
          <a:p>
            <a:pPr algn="ctr"/>
            <a:r>
              <a:rPr lang="en-US" sz="2000" b="1" dirty="0">
                <a:latin typeface="Georgia" pitchFamily="18" charset="0"/>
                <a:cs typeface="Times New Roman" pitchFamily="18" charset="0"/>
              </a:rPr>
              <a:t>Stanford University</a:t>
            </a:r>
          </a:p>
          <a:p>
            <a:pPr algn="ctr" eaLnBrk="0" hangingPunct="0"/>
            <a:r>
              <a:rPr lang="en-US" sz="2000" b="1" dirty="0">
                <a:latin typeface="Georgia" pitchFamily="18" charset="0"/>
                <a:cs typeface="Times New Roman" pitchFamily="18" charset="0"/>
              </a:rPr>
              <a:t>March 10, 2020</a:t>
            </a: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609600" y="5257801"/>
            <a:ext cx="1295400" cy="914401"/>
            <a:chOff x="609600" y="4495800"/>
            <a:chExt cx="2498271" cy="1676401"/>
          </a:xfrm>
        </p:grpSpPr>
        <p:sp>
          <p:nvSpPr>
            <p:cNvPr id="19" name="Right Triangle 18"/>
            <p:cNvSpPr/>
            <p:nvPr/>
          </p:nvSpPr>
          <p:spPr>
            <a:xfrm rot="5400000">
              <a:off x="1461407" y="4525736"/>
              <a:ext cx="1676400" cy="1616529"/>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9600" y="4495800"/>
              <a:ext cx="881743" cy="1676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190500" y="1014591"/>
            <a:ext cx="8763000" cy="1261884"/>
          </a:xfrm>
          <a:prstGeom prst="rect">
            <a:avLst/>
          </a:prstGeom>
          <a:noFill/>
          <a:ln w="9525">
            <a:noFill/>
            <a:miter lim="800000"/>
            <a:headEnd/>
            <a:tailEnd/>
          </a:ln>
        </p:spPr>
        <p:txBody>
          <a:bodyPr wrap="square">
            <a:spAutoFit/>
          </a:bodyPr>
          <a:lstStyle/>
          <a:p>
            <a:r>
              <a:rPr lang="en-US" sz="2800" b="1" u="sng" dirty="0">
                <a:latin typeface="Georgia" pitchFamily="18" charset="0"/>
              </a:rPr>
              <a:t>“Technology treadmill” and gains from change</a:t>
            </a:r>
          </a:p>
          <a:p>
            <a:r>
              <a:rPr lang="en-US" sz="2400" b="1" dirty="0">
                <a:latin typeface="Georgia" pitchFamily="18" charset="0"/>
              </a:rPr>
              <a:t>Irony: big winners from most ag tech change are typically consumers not producers.  Why?</a:t>
            </a:r>
          </a:p>
        </p:txBody>
      </p:sp>
      <p:sp>
        <p:nvSpPr>
          <p:cNvPr id="4" name="TextBox 3"/>
          <p:cNvSpPr txBox="1"/>
          <p:nvPr/>
        </p:nvSpPr>
        <p:spPr>
          <a:xfrm>
            <a:off x="5562600" y="2286000"/>
            <a:ext cx="3581400" cy="4154984"/>
          </a:xfrm>
          <a:prstGeom prst="rect">
            <a:avLst/>
          </a:prstGeom>
          <a:noFill/>
        </p:spPr>
        <p:txBody>
          <a:bodyPr wrap="square" rtlCol="0">
            <a:spAutoFit/>
          </a:bodyPr>
          <a:lstStyle/>
          <a:p>
            <a:r>
              <a:rPr lang="en-US" sz="2400" b="1" u="sng" dirty="0">
                <a:latin typeface="Georgia" pitchFamily="18" charset="0"/>
              </a:rPr>
              <a:t>More realistic model</a:t>
            </a:r>
          </a:p>
          <a:p>
            <a:r>
              <a:rPr lang="en-US" sz="2400" dirty="0">
                <a:latin typeface="Georgia" pitchFamily="18" charset="0"/>
              </a:rPr>
              <a:t>Price inelastic demand.  </a:t>
            </a:r>
          </a:p>
          <a:p>
            <a:pPr>
              <a:buFont typeface="Wingdings" pitchFamily="2" charset="2"/>
              <a:buChar char="§"/>
            </a:pPr>
            <a:endParaRPr lang="en-US" sz="2400" dirty="0">
              <a:latin typeface="Georgia" pitchFamily="18" charset="0"/>
            </a:endParaRPr>
          </a:p>
          <a:p>
            <a:r>
              <a:rPr lang="en-US" sz="2400" dirty="0">
                <a:latin typeface="Georgia" pitchFamily="18" charset="0"/>
              </a:rPr>
              <a:t>Fallacy of composition: what’s true at small scale (tech. change profitable for first few adopters) not true at large scale.</a:t>
            </a:r>
          </a:p>
          <a:p>
            <a:endParaRPr lang="en-US" sz="2400" dirty="0">
              <a:latin typeface="Georgia" pitchFamily="18" charset="0"/>
            </a:endParaRPr>
          </a:p>
          <a:p>
            <a:r>
              <a:rPr lang="en-US" sz="2400" dirty="0">
                <a:latin typeface="Georgia" pitchFamily="18" charset="0"/>
              </a:rPr>
              <a:t>Hence tech treadmill</a:t>
            </a:r>
          </a:p>
          <a:p>
            <a:endParaRPr lang="en-US" sz="2400" dirty="0">
              <a:latin typeface="Georgia" pitchFamily="18" charset="0"/>
            </a:endParaRPr>
          </a:p>
        </p:txBody>
      </p:sp>
      <p:cxnSp>
        <p:nvCxnSpPr>
          <p:cNvPr id="8" name="Straight Connector 7"/>
          <p:cNvCxnSpPr/>
          <p:nvPr/>
        </p:nvCxnSpPr>
        <p:spPr>
          <a:xfrm rot="5400000">
            <a:off x="-1181100" y="4381500"/>
            <a:ext cx="3581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609600" y="6172200"/>
            <a:ext cx="411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V="1">
            <a:off x="76200" y="3962400"/>
            <a:ext cx="3276600" cy="8382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33400" y="3581400"/>
            <a:ext cx="2514600" cy="23622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66800" y="3200400"/>
            <a:ext cx="2971800" cy="28194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8" name="Right Triangle 17"/>
          <p:cNvSpPr/>
          <p:nvPr/>
        </p:nvSpPr>
        <p:spPr>
          <a:xfrm rot="5400000">
            <a:off x="571500" y="4762500"/>
            <a:ext cx="1295400" cy="1219200"/>
          </a:xfrm>
          <a:prstGeom prst="rtTriangl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33400" y="2362200"/>
            <a:ext cx="710451" cy="369332"/>
          </a:xfrm>
          <a:prstGeom prst="rect">
            <a:avLst/>
          </a:prstGeom>
          <a:noFill/>
        </p:spPr>
        <p:txBody>
          <a:bodyPr wrap="none" rtlCol="0">
            <a:spAutoFit/>
          </a:bodyPr>
          <a:lstStyle/>
          <a:p>
            <a:r>
              <a:rPr lang="en-US" dirty="0"/>
              <a:t>Price</a:t>
            </a:r>
          </a:p>
        </p:txBody>
      </p:sp>
      <p:sp>
        <p:nvSpPr>
          <p:cNvPr id="23" name="TextBox 22"/>
          <p:cNvSpPr txBox="1"/>
          <p:nvPr/>
        </p:nvSpPr>
        <p:spPr>
          <a:xfrm>
            <a:off x="4419600" y="5791200"/>
            <a:ext cx="1043876" cy="369332"/>
          </a:xfrm>
          <a:prstGeom prst="rect">
            <a:avLst/>
          </a:prstGeom>
          <a:noFill/>
        </p:spPr>
        <p:txBody>
          <a:bodyPr wrap="none" rtlCol="0">
            <a:spAutoFit/>
          </a:bodyPr>
          <a:lstStyle/>
          <a:p>
            <a:r>
              <a:rPr lang="en-US" dirty="0"/>
              <a:t>Quantity</a:t>
            </a:r>
          </a:p>
        </p:txBody>
      </p:sp>
      <p:sp>
        <p:nvSpPr>
          <p:cNvPr id="24" name="TextBox 23"/>
          <p:cNvSpPr txBox="1"/>
          <p:nvPr/>
        </p:nvSpPr>
        <p:spPr>
          <a:xfrm>
            <a:off x="1219200" y="2667000"/>
            <a:ext cx="1056700" cy="369332"/>
          </a:xfrm>
          <a:prstGeom prst="rect">
            <a:avLst/>
          </a:prstGeom>
          <a:noFill/>
        </p:spPr>
        <p:txBody>
          <a:bodyPr wrap="none" rtlCol="0">
            <a:spAutoFit/>
          </a:bodyPr>
          <a:lstStyle/>
          <a:p>
            <a:r>
              <a:rPr lang="en-US" dirty="0">
                <a:solidFill>
                  <a:srgbClr val="FF0000"/>
                </a:solidFill>
              </a:rPr>
              <a:t>Demand</a:t>
            </a:r>
          </a:p>
        </p:txBody>
      </p:sp>
      <p:sp>
        <p:nvSpPr>
          <p:cNvPr id="25" name="TextBox 24"/>
          <p:cNvSpPr txBox="1"/>
          <p:nvPr/>
        </p:nvSpPr>
        <p:spPr>
          <a:xfrm>
            <a:off x="1752600" y="3135868"/>
            <a:ext cx="1749197" cy="369332"/>
          </a:xfrm>
          <a:prstGeom prst="rect">
            <a:avLst/>
          </a:prstGeom>
          <a:noFill/>
        </p:spPr>
        <p:txBody>
          <a:bodyPr wrap="none" rtlCol="0">
            <a:spAutoFit/>
          </a:bodyPr>
          <a:lstStyle/>
          <a:p>
            <a:r>
              <a:rPr lang="en-US" dirty="0">
                <a:solidFill>
                  <a:srgbClr val="0070C0"/>
                </a:solidFill>
              </a:rPr>
              <a:t>Original Supply</a:t>
            </a:r>
          </a:p>
        </p:txBody>
      </p:sp>
      <p:sp>
        <p:nvSpPr>
          <p:cNvPr id="27" name="TextBox 26"/>
          <p:cNvSpPr txBox="1"/>
          <p:nvPr/>
        </p:nvSpPr>
        <p:spPr>
          <a:xfrm>
            <a:off x="3276600" y="2743200"/>
            <a:ext cx="1415772" cy="369332"/>
          </a:xfrm>
          <a:prstGeom prst="rect">
            <a:avLst/>
          </a:prstGeom>
          <a:noFill/>
        </p:spPr>
        <p:txBody>
          <a:bodyPr wrap="none" rtlCol="0">
            <a:spAutoFit/>
          </a:bodyPr>
          <a:lstStyle/>
          <a:p>
            <a:r>
              <a:rPr lang="en-US" dirty="0">
                <a:solidFill>
                  <a:srgbClr val="000099"/>
                </a:solidFill>
              </a:rPr>
              <a:t>New Supply</a:t>
            </a:r>
          </a:p>
        </p:txBody>
      </p:sp>
      <p:sp>
        <p:nvSpPr>
          <p:cNvPr id="28" name="TextBox 27"/>
          <p:cNvSpPr txBox="1"/>
          <p:nvPr/>
        </p:nvSpPr>
        <p:spPr>
          <a:xfrm>
            <a:off x="533400" y="4724400"/>
            <a:ext cx="1289135" cy="523220"/>
          </a:xfrm>
          <a:prstGeom prst="rect">
            <a:avLst/>
          </a:prstGeom>
          <a:noFill/>
        </p:spPr>
        <p:txBody>
          <a:bodyPr wrap="none" rtlCol="0">
            <a:spAutoFit/>
          </a:bodyPr>
          <a:lstStyle/>
          <a:p>
            <a:r>
              <a:rPr lang="en-US" sz="1400" dirty="0">
                <a:solidFill>
                  <a:schemeClr val="bg1"/>
                </a:solidFill>
              </a:rPr>
              <a:t>Old Producer </a:t>
            </a:r>
          </a:p>
          <a:p>
            <a:r>
              <a:rPr lang="en-US" sz="1400" dirty="0">
                <a:solidFill>
                  <a:schemeClr val="bg1"/>
                </a:solidFill>
              </a:rPr>
              <a:t>Surplus</a:t>
            </a:r>
          </a:p>
        </p:txBody>
      </p:sp>
      <p:sp>
        <p:nvSpPr>
          <p:cNvPr id="36" name="TextBox 35"/>
          <p:cNvSpPr txBox="1"/>
          <p:nvPr/>
        </p:nvSpPr>
        <p:spPr>
          <a:xfrm rot="18850154">
            <a:off x="552040" y="5500846"/>
            <a:ext cx="1323802" cy="523220"/>
          </a:xfrm>
          <a:prstGeom prst="rect">
            <a:avLst/>
          </a:prstGeom>
          <a:noFill/>
        </p:spPr>
        <p:txBody>
          <a:bodyPr wrap="square" rtlCol="0">
            <a:spAutoFit/>
          </a:bodyPr>
          <a:lstStyle/>
          <a:p>
            <a:r>
              <a:rPr lang="en-US" sz="1400" dirty="0">
                <a:solidFill>
                  <a:schemeClr val="bg1"/>
                </a:solidFill>
              </a:rPr>
              <a:t>New Producer </a:t>
            </a:r>
          </a:p>
          <a:p>
            <a:r>
              <a:rPr lang="en-US" sz="1400" dirty="0">
                <a:solidFill>
                  <a:schemeClr val="bg1"/>
                </a:solidFill>
              </a:rPr>
              <a:t>Surplus</a:t>
            </a:r>
          </a:p>
        </p:txBody>
      </p:sp>
      <p:grpSp>
        <p:nvGrpSpPr>
          <p:cNvPr id="44" name="Group 43"/>
          <p:cNvGrpSpPr/>
          <p:nvPr/>
        </p:nvGrpSpPr>
        <p:grpSpPr>
          <a:xfrm>
            <a:off x="609600" y="2819400"/>
            <a:ext cx="1295400" cy="2438400"/>
            <a:chOff x="609600" y="2819400"/>
            <a:chExt cx="1295400" cy="2438400"/>
          </a:xfrm>
        </p:grpSpPr>
        <p:sp>
          <p:nvSpPr>
            <p:cNvPr id="40" name="Rectangle 39"/>
            <p:cNvSpPr/>
            <p:nvPr/>
          </p:nvSpPr>
          <p:spPr>
            <a:xfrm>
              <a:off x="609600" y="2819400"/>
              <a:ext cx="685800" cy="2438400"/>
            </a:xfrm>
            <a:prstGeom prst="rect">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p:cNvSpPr/>
            <p:nvPr/>
          </p:nvSpPr>
          <p:spPr>
            <a:xfrm>
              <a:off x="1295400" y="2819400"/>
              <a:ext cx="609600" cy="2438400"/>
            </a:xfrm>
            <a:prstGeom prst="rtTriangle">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09600" y="2819400"/>
            <a:ext cx="1219200" cy="1905000"/>
            <a:chOff x="609600" y="2819400"/>
            <a:chExt cx="1219200" cy="1905000"/>
          </a:xfrm>
        </p:grpSpPr>
        <p:sp>
          <p:nvSpPr>
            <p:cNvPr id="39" name="Rectangle 38"/>
            <p:cNvSpPr/>
            <p:nvPr/>
          </p:nvSpPr>
          <p:spPr>
            <a:xfrm>
              <a:off x="609600" y="2819400"/>
              <a:ext cx="685800" cy="1905000"/>
            </a:xfrm>
            <a:prstGeom prst="rect">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Triangle 42"/>
            <p:cNvSpPr/>
            <p:nvPr/>
          </p:nvSpPr>
          <p:spPr>
            <a:xfrm>
              <a:off x="1295400" y="2819400"/>
              <a:ext cx="533400" cy="1905000"/>
            </a:xfrm>
            <a:prstGeom prst="rtTriangle">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533400" y="4191000"/>
            <a:ext cx="1059906" cy="523220"/>
          </a:xfrm>
          <a:prstGeom prst="rect">
            <a:avLst/>
          </a:prstGeom>
          <a:noFill/>
        </p:spPr>
        <p:txBody>
          <a:bodyPr wrap="none" rtlCol="0">
            <a:spAutoFit/>
          </a:bodyPr>
          <a:lstStyle/>
          <a:p>
            <a:r>
              <a:rPr lang="en-US" sz="1400" dirty="0">
                <a:solidFill>
                  <a:schemeClr val="bg1"/>
                </a:solidFill>
              </a:rPr>
              <a:t>Consumer </a:t>
            </a:r>
          </a:p>
          <a:p>
            <a:r>
              <a:rPr lang="en-US" sz="1400" dirty="0">
                <a:solidFill>
                  <a:schemeClr val="bg1"/>
                </a:solidFill>
              </a:rPr>
              <a:t>Surplus</a:t>
            </a:r>
          </a:p>
        </p:txBody>
      </p:sp>
      <p:sp>
        <p:nvSpPr>
          <p:cNvPr id="47" name="TextBox 46"/>
          <p:cNvSpPr txBox="1"/>
          <p:nvPr/>
        </p:nvSpPr>
        <p:spPr>
          <a:xfrm>
            <a:off x="533400" y="4724400"/>
            <a:ext cx="1468672" cy="523220"/>
          </a:xfrm>
          <a:prstGeom prst="rect">
            <a:avLst/>
          </a:prstGeom>
          <a:noFill/>
        </p:spPr>
        <p:txBody>
          <a:bodyPr wrap="none" rtlCol="0">
            <a:spAutoFit/>
          </a:bodyPr>
          <a:lstStyle/>
          <a:p>
            <a:r>
              <a:rPr lang="en-US" sz="1400" dirty="0">
                <a:solidFill>
                  <a:schemeClr val="bg1"/>
                </a:solidFill>
              </a:rPr>
              <a:t>New Consumer </a:t>
            </a:r>
          </a:p>
          <a:p>
            <a:r>
              <a:rPr lang="en-US" sz="1400" dirty="0">
                <a:solidFill>
                  <a:schemeClr val="bg1"/>
                </a:solidFill>
              </a:rPr>
              <a:t>Surplus</a:t>
            </a:r>
          </a:p>
        </p:txBody>
      </p:sp>
      <p:sp>
        <p:nvSpPr>
          <p:cNvPr id="48" name="TextBox 47"/>
          <p:cNvSpPr txBox="1"/>
          <p:nvPr/>
        </p:nvSpPr>
        <p:spPr>
          <a:xfrm>
            <a:off x="0" y="4495800"/>
            <a:ext cx="581249" cy="369332"/>
          </a:xfrm>
          <a:prstGeom prst="rect">
            <a:avLst/>
          </a:prstGeom>
          <a:noFill/>
        </p:spPr>
        <p:txBody>
          <a:bodyPr wrap="none" rtlCol="0">
            <a:spAutoFit/>
          </a:bodyPr>
          <a:lstStyle/>
          <a:p>
            <a:r>
              <a:rPr lang="en-US" dirty="0"/>
              <a:t>P</a:t>
            </a:r>
            <a:r>
              <a:rPr lang="en-US" baseline="30000" dirty="0"/>
              <a:t> old</a:t>
            </a:r>
          </a:p>
        </p:txBody>
      </p:sp>
      <p:sp>
        <p:nvSpPr>
          <p:cNvPr id="49" name="TextBox 48"/>
          <p:cNvSpPr txBox="1"/>
          <p:nvPr/>
        </p:nvSpPr>
        <p:spPr>
          <a:xfrm>
            <a:off x="0" y="5105400"/>
            <a:ext cx="658194" cy="369332"/>
          </a:xfrm>
          <a:prstGeom prst="rect">
            <a:avLst/>
          </a:prstGeom>
          <a:noFill/>
        </p:spPr>
        <p:txBody>
          <a:bodyPr wrap="none" rtlCol="0">
            <a:spAutoFit/>
          </a:bodyPr>
          <a:lstStyle/>
          <a:p>
            <a:r>
              <a:rPr lang="en-US" dirty="0"/>
              <a:t>P</a:t>
            </a:r>
            <a:r>
              <a:rPr lang="en-US" baseline="30000" dirty="0"/>
              <a:t> new</a:t>
            </a:r>
          </a:p>
        </p:txBody>
      </p:sp>
      <p:sp>
        <p:nvSpPr>
          <p:cNvPr id="32" name="Title 1">
            <a:extLst>
              <a:ext uri="{FF2B5EF4-FFF2-40B4-BE49-F238E27FC236}">
                <a16:creationId xmlns:a16="http://schemas.microsoft.com/office/drawing/2014/main" id="{0800DF4D-9F17-4257-B939-C5FAD42F5278}"/>
              </a:ext>
            </a:extLst>
          </p:cNvPr>
          <p:cNvSpPr txBox="1">
            <a:spLocks/>
          </p:cNvSpPr>
          <p:nvPr/>
        </p:nvSpPr>
        <p:spPr>
          <a:xfrm>
            <a:off x="5105400" y="0"/>
            <a:ext cx="40386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wins?</a:t>
            </a:r>
          </a:p>
        </p:txBody>
      </p:sp>
    </p:spTree>
    <p:extLst>
      <p:ext uri="{BB962C8B-B14F-4D97-AF65-F5344CB8AC3E}">
        <p14:creationId xmlns:p14="http://schemas.microsoft.com/office/powerpoint/2010/main" val="396037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24" grpId="0"/>
      <p:bldP spid="25" grpId="0"/>
      <p:bldP spid="27" grpId="0"/>
      <p:bldP spid="28" grpId="0"/>
      <p:bldP spid="36" grpId="0"/>
      <p:bldP spid="46" grpId="0"/>
      <p:bldP spid="46" grpId="1"/>
      <p:bldP spid="48" grpId="0"/>
      <p:bldP spid="48" grpId="1"/>
      <p:bldP spid="49" grpId="0"/>
      <p:bldP spid="4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304800" y="990600"/>
            <a:ext cx="8382000" cy="4525963"/>
          </a:xfrm>
        </p:spPr>
        <p:txBody>
          <a:bodyPr/>
          <a:lstStyle/>
          <a:p>
            <a:pPr marL="0">
              <a:spcBef>
                <a:spcPct val="0"/>
              </a:spcBef>
              <a:buFontTx/>
              <a:buNone/>
            </a:pPr>
            <a:r>
              <a:rPr lang="en-US" sz="2400" b="1" u="sng" dirty="0">
                <a:latin typeface="Georgia" pitchFamily="18" charset="0"/>
              </a:rPr>
              <a:t>So how does ag tech change matter? </a:t>
            </a:r>
          </a:p>
          <a:p>
            <a:pPr marL="114300" indent="-457200">
              <a:spcBef>
                <a:spcPct val="0"/>
              </a:spcBef>
              <a:buAutoNum type="arabicParenR"/>
            </a:pPr>
            <a:r>
              <a:rPr lang="en-US" sz="2400" b="1" dirty="0">
                <a:latin typeface="Georgia" pitchFamily="18" charset="0"/>
              </a:rPr>
              <a:t>Increase farm profits</a:t>
            </a:r>
            <a:r>
              <a:rPr lang="en-US" sz="2400" dirty="0">
                <a:latin typeface="Georgia" pitchFamily="18" charset="0"/>
              </a:rPr>
              <a:t>, at least for early adopters: Those with best access to ICT, extension, credit/insurance, input and output markets, etc.  These farmers gain from yield increases, cost reductions, or both.</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b="1" dirty="0">
                <a:latin typeface="Georgia" pitchFamily="18" charset="0"/>
              </a:rPr>
              <a:t>Boost rural labor demand</a:t>
            </a:r>
            <a:r>
              <a:rPr lang="en-US" sz="2400" dirty="0">
                <a:latin typeface="Georgia" pitchFamily="18" charset="0"/>
              </a:rPr>
              <a:t>: Rural poor typically work off-farm (at least part-time). Enjoy labor market gains, both through more hours worked and higher real wages.</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b="1" dirty="0">
                <a:latin typeface="Georgia" pitchFamily="18" charset="0"/>
              </a:rPr>
              <a:t>Reduce food prices</a:t>
            </a:r>
            <a:r>
              <a:rPr lang="en-US" sz="2400" dirty="0">
                <a:latin typeface="Georgia" pitchFamily="18" charset="0"/>
              </a:rPr>
              <a:t>: If enough adoption, aggregate supply shifts and prices fall (by how much depends on  integration with national and global markets). Poor usually net food consumers who gain.</a:t>
            </a:r>
          </a:p>
          <a:p>
            <a:pPr marL="0">
              <a:spcBef>
                <a:spcPts val="1200"/>
              </a:spcBef>
              <a:buNone/>
            </a:pPr>
            <a:r>
              <a:rPr lang="en-US" sz="2400" b="1" dirty="0">
                <a:latin typeface="Georgia" pitchFamily="18" charset="0"/>
              </a:rPr>
              <a:t>Result: Broad-based but uneven and evolving gains</a:t>
            </a:r>
          </a:p>
        </p:txBody>
      </p:sp>
      <p:sp>
        <p:nvSpPr>
          <p:cNvPr id="6" name="Title 1">
            <a:extLst>
              <a:ext uri="{FF2B5EF4-FFF2-40B4-BE49-F238E27FC236}">
                <a16:creationId xmlns:a16="http://schemas.microsoft.com/office/drawing/2014/main" id="{24585E27-DE3A-44B8-8D72-2FD9056F06CA}"/>
              </a:ext>
            </a:extLst>
          </p:cNvPr>
          <p:cNvSpPr txBox="1">
            <a:spLocks/>
          </p:cNvSpPr>
          <p:nvPr/>
        </p:nvSpPr>
        <p:spPr>
          <a:xfrm>
            <a:off x="5105400" y="0"/>
            <a:ext cx="40386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wins?</a:t>
            </a:r>
          </a:p>
        </p:txBody>
      </p:sp>
    </p:spTree>
    <p:extLst>
      <p:ext uri="{BB962C8B-B14F-4D97-AF65-F5344CB8AC3E}">
        <p14:creationId xmlns:p14="http://schemas.microsoft.com/office/powerpoint/2010/main" val="295426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SRIcontrast(Moser).jpg.png"/>
          <p:cNvPicPr>
            <a:picLocks noChangeAspect="1"/>
          </p:cNvPicPr>
          <p:nvPr/>
        </p:nvPicPr>
        <p:blipFill>
          <a:blip r:embed="rId2" cstate="print">
            <a:lum bright="-6000" contrast="10000"/>
          </a:blip>
          <a:srcRect/>
          <a:stretch>
            <a:fillRect/>
          </a:stretch>
        </p:blipFill>
        <p:spPr bwMode="auto">
          <a:xfrm>
            <a:off x="5410200" y="1905000"/>
            <a:ext cx="3505200" cy="3257550"/>
          </a:xfrm>
          <a:prstGeom prst="rect">
            <a:avLst/>
          </a:prstGeom>
          <a:noFill/>
          <a:ln w="9525">
            <a:noFill/>
            <a:miter lim="800000"/>
            <a:headEnd/>
            <a:tailEnd/>
          </a:ln>
        </p:spPr>
      </p:pic>
      <p:pic>
        <p:nvPicPr>
          <p:cNvPr id="19459"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9460" name="Content Placeholder 4"/>
          <p:cNvSpPr>
            <a:spLocks noGrp="1"/>
          </p:cNvSpPr>
          <p:nvPr>
            <p:ph idx="1"/>
          </p:nvPr>
        </p:nvSpPr>
        <p:spPr>
          <a:xfrm>
            <a:off x="152400" y="1143000"/>
            <a:ext cx="8458200" cy="4525963"/>
          </a:xfrm>
        </p:spPr>
        <p:txBody>
          <a:bodyPr/>
          <a:lstStyle/>
          <a:p>
            <a:pPr marL="0">
              <a:spcBef>
                <a:spcPct val="0"/>
              </a:spcBef>
              <a:buFontTx/>
              <a:buNone/>
            </a:pPr>
            <a:r>
              <a:rPr lang="en-US" sz="2400" b="1" u="sng" dirty="0">
                <a:latin typeface="Georgia" pitchFamily="18" charset="0"/>
              </a:rPr>
              <a:t>Adding it all up … an example from Madagascar:</a:t>
            </a:r>
          </a:p>
          <a:p>
            <a:pPr marL="0">
              <a:spcBef>
                <a:spcPct val="0"/>
              </a:spcBef>
              <a:buFontTx/>
              <a:buNone/>
            </a:pPr>
            <a:endParaRPr lang="en-US" sz="2400" dirty="0">
              <a:latin typeface="Georgia" pitchFamily="18" charset="0"/>
            </a:endParaRPr>
          </a:p>
          <a:p>
            <a:pPr marL="0">
              <a:spcBef>
                <a:spcPct val="0"/>
              </a:spcBef>
              <a:buFontTx/>
              <a:buNone/>
            </a:pPr>
            <a:r>
              <a:rPr lang="en-US" sz="2400" b="1" dirty="0">
                <a:latin typeface="Georgia" pitchFamily="18" charset="0"/>
              </a:rPr>
              <a:t>A doubling of rice yields:</a:t>
            </a:r>
          </a:p>
          <a:p>
            <a:pPr marL="0">
              <a:spcBef>
                <a:spcPct val="0"/>
              </a:spcBef>
              <a:buFontTx/>
              <a:buChar char="-"/>
            </a:pPr>
            <a:r>
              <a:rPr lang="en-US" sz="2400" dirty="0">
                <a:latin typeface="Georgia" pitchFamily="18" charset="0"/>
              </a:rPr>
              <a:t>reduces the share of food insecure </a:t>
            </a:r>
          </a:p>
          <a:p>
            <a:pPr marL="0">
              <a:spcBef>
                <a:spcPct val="0"/>
              </a:spcBef>
              <a:buFontTx/>
              <a:buNone/>
            </a:pPr>
            <a:r>
              <a:rPr lang="en-US" sz="2400" dirty="0">
                <a:latin typeface="Georgia" pitchFamily="18" charset="0"/>
              </a:rPr>
              <a:t>     households by 38%</a:t>
            </a:r>
          </a:p>
          <a:p>
            <a:pPr marL="0">
              <a:spcBef>
                <a:spcPct val="0"/>
              </a:spcBef>
              <a:buFontTx/>
              <a:buChar char="-"/>
            </a:pPr>
            <a:r>
              <a:rPr lang="en-US" sz="2400" dirty="0">
                <a:latin typeface="Georgia" pitchFamily="18" charset="0"/>
              </a:rPr>
              <a:t>shortens the average hungry period </a:t>
            </a:r>
          </a:p>
          <a:p>
            <a:pPr marL="0">
              <a:spcBef>
                <a:spcPct val="0"/>
              </a:spcBef>
              <a:buFontTx/>
              <a:buNone/>
            </a:pPr>
            <a:r>
              <a:rPr lang="en-US" sz="2400" dirty="0">
                <a:latin typeface="Georgia" pitchFamily="18" charset="0"/>
              </a:rPr>
              <a:t>     by 1.7 months (1/3)</a:t>
            </a:r>
          </a:p>
          <a:p>
            <a:pPr marL="0">
              <a:spcBef>
                <a:spcPct val="0"/>
              </a:spcBef>
              <a:buFontTx/>
              <a:buChar char="-"/>
            </a:pPr>
            <a:r>
              <a:rPr lang="en-US" sz="2400" dirty="0">
                <a:latin typeface="Georgia" pitchFamily="18" charset="0"/>
              </a:rPr>
              <a:t>increases real unskilled wages in </a:t>
            </a:r>
          </a:p>
          <a:p>
            <a:pPr marL="0">
              <a:spcBef>
                <a:spcPct val="0"/>
              </a:spcBef>
              <a:buFontTx/>
              <a:buNone/>
            </a:pPr>
            <a:r>
              <a:rPr lang="en-US" sz="2400" dirty="0">
                <a:latin typeface="Georgia" pitchFamily="18" charset="0"/>
              </a:rPr>
              <a:t>     lean season by 89 % (due to both </a:t>
            </a:r>
          </a:p>
          <a:p>
            <a:pPr marL="0">
              <a:spcBef>
                <a:spcPct val="0"/>
              </a:spcBef>
              <a:buFontTx/>
              <a:buNone/>
            </a:pPr>
            <a:r>
              <a:rPr lang="en-US" sz="2400" dirty="0">
                <a:latin typeface="Georgia" pitchFamily="18" charset="0"/>
              </a:rPr>
              <a:t>     price and labor demand effects)</a:t>
            </a:r>
          </a:p>
          <a:p>
            <a:pPr marL="0">
              <a:spcBef>
                <a:spcPct val="0"/>
              </a:spcBef>
              <a:buFontTx/>
              <a:buChar char="-"/>
            </a:pPr>
            <a:r>
              <a:rPr lang="en-US" sz="2400" dirty="0">
                <a:latin typeface="Georgia" pitchFamily="18" charset="0"/>
              </a:rPr>
              <a:t>All the poor benefit: unskilled </a:t>
            </a:r>
          </a:p>
          <a:p>
            <a:pPr marL="0">
              <a:spcBef>
                <a:spcPct val="0"/>
              </a:spcBef>
              <a:buFontTx/>
              <a:buNone/>
            </a:pPr>
            <a:r>
              <a:rPr lang="en-US" sz="2400" dirty="0">
                <a:latin typeface="Georgia" pitchFamily="18" charset="0"/>
              </a:rPr>
              <a:t>    workers, consumers, and net seller producers </a:t>
            </a:r>
          </a:p>
          <a:p>
            <a:pPr marL="0">
              <a:spcBef>
                <a:spcPct val="0"/>
              </a:spcBef>
              <a:buFontTx/>
              <a:buNone/>
            </a:pPr>
            <a:r>
              <a:rPr lang="en-US" sz="2400" dirty="0">
                <a:latin typeface="Georgia" pitchFamily="18" charset="0"/>
              </a:rPr>
              <a:t>    … the poorest gain most.</a:t>
            </a:r>
          </a:p>
          <a:p>
            <a:pPr marL="0">
              <a:spcBef>
                <a:spcPct val="0"/>
              </a:spcBef>
              <a:buFontTx/>
              <a:buNone/>
            </a:pPr>
            <a:endParaRPr lang="en-US" sz="2400" dirty="0">
              <a:latin typeface="Georgia" pitchFamily="18" charset="0"/>
            </a:endParaRPr>
          </a:p>
          <a:p>
            <a:pPr marL="0">
              <a:spcBef>
                <a:spcPct val="0"/>
              </a:spcBef>
              <a:buFontTx/>
              <a:buNone/>
            </a:pPr>
            <a:r>
              <a:rPr lang="en-US" sz="1800" dirty="0">
                <a:latin typeface="Georgia" pitchFamily="18" charset="0"/>
              </a:rPr>
              <a:t>(Source: Minten and Barrett, </a:t>
            </a:r>
            <a:r>
              <a:rPr lang="en-US" sz="1800" i="1" dirty="0">
                <a:latin typeface="Georgia" pitchFamily="18" charset="0"/>
              </a:rPr>
              <a:t>World Development</a:t>
            </a:r>
            <a:r>
              <a:rPr lang="en-US" sz="1800" dirty="0">
                <a:latin typeface="Georgia" pitchFamily="18" charset="0"/>
              </a:rPr>
              <a:t>, 2008).</a:t>
            </a:r>
          </a:p>
        </p:txBody>
      </p:sp>
      <p:sp>
        <p:nvSpPr>
          <p:cNvPr id="7" name="Title 1">
            <a:extLst>
              <a:ext uri="{FF2B5EF4-FFF2-40B4-BE49-F238E27FC236}">
                <a16:creationId xmlns:a16="http://schemas.microsoft.com/office/drawing/2014/main" id="{218CD06C-B1E1-4BA2-9017-05BF19D1DA5D}"/>
              </a:ext>
            </a:extLst>
          </p:cNvPr>
          <p:cNvSpPr txBox="1">
            <a:spLocks/>
          </p:cNvSpPr>
          <p:nvPr/>
        </p:nvSpPr>
        <p:spPr>
          <a:xfrm>
            <a:off x="5105400" y="0"/>
            <a:ext cx="40386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wins?</a:t>
            </a:r>
          </a:p>
        </p:txBody>
      </p:sp>
    </p:spTree>
    <p:extLst>
      <p:ext uri="{BB962C8B-B14F-4D97-AF65-F5344CB8AC3E}">
        <p14:creationId xmlns:p14="http://schemas.microsoft.com/office/powerpoint/2010/main" val="120687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6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0">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60">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60">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460">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460">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6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609600" y="5257801"/>
            <a:ext cx="1295400" cy="914401"/>
            <a:chOff x="609600" y="4495800"/>
            <a:chExt cx="2498271" cy="1676401"/>
          </a:xfrm>
        </p:grpSpPr>
        <p:sp>
          <p:nvSpPr>
            <p:cNvPr id="19" name="Right Triangle 18"/>
            <p:cNvSpPr/>
            <p:nvPr/>
          </p:nvSpPr>
          <p:spPr>
            <a:xfrm rot="5400000">
              <a:off x="1461407" y="4525736"/>
              <a:ext cx="1676400" cy="1616529"/>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9600" y="4495800"/>
              <a:ext cx="881743" cy="1676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190500" y="1014591"/>
            <a:ext cx="8763000" cy="892552"/>
          </a:xfrm>
          <a:prstGeom prst="rect">
            <a:avLst/>
          </a:prstGeom>
          <a:noFill/>
          <a:ln w="9525">
            <a:noFill/>
            <a:miter lim="800000"/>
            <a:headEnd/>
            <a:tailEnd/>
          </a:ln>
        </p:spPr>
        <p:txBody>
          <a:bodyPr wrap="square">
            <a:spAutoFit/>
          </a:bodyPr>
          <a:lstStyle/>
          <a:p>
            <a:r>
              <a:rPr lang="en-US" sz="2800" b="1" u="sng" dirty="0">
                <a:latin typeface="Georgia" pitchFamily="18" charset="0"/>
              </a:rPr>
              <a:t>“Technology treadmill” and gains from change</a:t>
            </a:r>
          </a:p>
          <a:p>
            <a:r>
              <a:rPr lang="en-US" sz="2400" b="1" dirty="0">
                <a:latin typeface="Georgia" pitchFamily="18" charset="0"/>
              </a:rPr>
              <a:t>Some key policy implications</a:t>
            </a:r>
          </a:p>
        </p:txBody>
      </p:sp>
      <p:sp>
        <p:nvSpPr>
          <p:cNvPr id="4" name="TextBox 3"/>
          <p:cNvSpPr txBox="1"/>
          <p:nvPr/>
        </p:nvSpPr>
        <p:spPr>
          <a:xfrm>
            <a:off x="5257799" y="2286000"/>
            <a:ext cx="3886201" cy="3046988"/>
          </a:xfrm>
          <a:prstGeom prst="rect">
            <a:avLst/>
          </a:prstGeom>
          <a:noFill/>
        </p:spPr>
        <p:txBody>
          <a:bodyPr wrap="square" rtlCol="0">
            <a:spAutoFit/>
          </a:bodyPr>
          <a:lstStyle/>
          <a:p>
            <a:r>
              <a:rPr lang="en-US" sz="2400" b="1" u="sng" dirty="0">
                <a:latin typeface="Georgia" pitchFamily="18" charset="0"/>
              </a:rPr>
              <a:t>Intellectual Property</a:t>
            </a:r>
          </a:p>
          <a:p>
            <a:r>
              <a:rPr lang="en-US" sz="2400" dirty="0">
                <a:latin typeface="Georgia" pitchFamily="18" charset="0"/>
              </a:rPr>
              <a:t>What differences emerge from open source/public licensing vs. private IP?</a:t>
            </a:r>
          </a:p>
          <a:p>
            <a:endParaRPr lang="en-US" sz="2400" b="1" u="sng" dirty="0">
              <a:latin typeface="Georgia" pitchFamily="18" charset="0"/>
            </a:endParaRPr>
          </a:p>
          <a:p>
            <a:r>
              <a:rPr lang="en-US" sz="2400" b="1" u="sng" dirty="0">
                <a:latin typeface="Georgia" pitchFamily="18" charset="0"/>
              </a:rPr>
              <a:t>Financing</a:t>
            </a:r>
          </a:p>
          <a:p>
            <a:r>
              <a:rPr lang="en-US" sz="2400" dirty="0">
                <a:latin typeface="Georgia" pitchFamily="18" charset="0"/>
              </a:rPr>
              <a:t>Who should pay for R&amp;D? How does it depend on IP?</a:t>
            </a:r>
            <a:endParaRPr lang="en-US" sz="2400" b="1" u="sng" dirty="0">
              <a:latin typeface="Georgia" pitchFamily="18" charset="0"/>
            </a:endParaRPr>
          </a:p>
        </p:txBody>
      </p:sp>
      <p:cxnSp>
        <p:nvCxnSpPr>
          <p:cNvPr id="8" name="Straight Connector 7"/>
          <p:cNvCxnSpPr/>
          <p:nvPr/>
        </p:nvCxnSpPr>
        <p:spPr>
          <a:xfrm rot="5400000">
            <a:off x="-1181100" y="4381500"/>
            <a:ext cx="3581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609600" y="6172200"/>
            <a:ext cx="411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V="1">
            <a:off x="76200" y="3962400"/>
            <a:ext cx="3276600" cy="8382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33400" y="3581400"/>
            <a:ext cx="2514600" cy="23622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66800" y="3200400"/>
            <a:ext cx="2971800" cy="28194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8" name="Right Triangle 17"/>
          <p:cNvSpPr/>
          <p:nvPr/>
        </p:nvSpPr>
        <p:spPr>
          <a:xfrm rot="5400000">
            <a:off x="571500" y="4762500"/>
            <a:ext cx="1295400" cy="1219200"/>
          </a:xfrm>
          <a:prstGeom prst="rtTriangl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33400" y="2362200"/>
            <a:ext cx="710451" cy="369332"/>
          </a:xfrm>
          <a:prstGeom prst="rect">
            <a:avLst/>
          </a:prstGeom>
          <a:noFill/>
        </p:spPr>
        <p:txBody>
          <a:bodyPr wrap="none" rtlCol="0">
            <a:spAutoFit/>
          </a:bodyPr>
          <a:lstStyle/>
          <a:p>
            <a:r>
              <a:rPr lang="en-US" dirty="0"/>
              <a:t>Price</a:t>
            </a:r>
          </a:p>
        </p:txBody>
      </p:sp>
      <p:sp>
        <p:nvSpPr>
          <p:cNvPr id="23" name="TextBox 22"/>
          <p:cNvSpPr txBox="1"/>
          <p:nvPr/>
        </p:nvSpPr>
        <p:spPr>
          <a:xfrm>
            <a:off x="4419600" y="5791200"/>
            <a:ext cx="1043876" cy="369332"/>
          </a:xfrm>
          <a:prstGeom prst="rect">
            <a:avLst/>
          </a:prstGeom>
          <a:noFill/>
        </p:spPr>
        <p:txBody>
          <a:bodyPr wrap="none" rtlCol="0">
            <a:spAutoFit/>
          </a:bodyPr>
          <a:lstStyle/>
          <a:p>
            <a:r>
              <a:rPr lang="en-US" dirty="0"/>
              <a:t>Quantity</a:t>
            </a:r>
          </a:p>
        </p:txBody>
      </p:sp>
      <p:sp>
        <p:nvSpPr>
          <p:cNvPr id="24" name="TextBox 23"/>
          <p:cNvSpPr txBox="1"/>
          <p:nvPr/>
        </p:nvSpPr>
        <p:spPr>
          <a:xfrm>
            <a:off x="1219200" y="2667000"/>
            <a:ext cx="1056700" cy="369332"/>
          </a:xfrm>
          <a:prstGeom prst="rect">
            <a:avLst/>
          </a:prstGeom>
          <a:noFill/>
        </p:spPr>
        <p:txBody>
          <a:bodyPr wrap="none" rtlCol="0">
            <a:spAutoFit/>
          </a:bodyPr>
          <a:lstStyle/>
          <a:p>
            <a:r>
              <a:rPr lang="en-US" dirty="0">
                <a:solidFill>
                  <a:srgbClr val="FF0000"/>
                </a:solidFill>
              </a:rPr>
              <a:t>Demand</a:t>
            </a:r>
          </a:p>
        </p:txBody>
      </p:sp>
      <p:sp>
        <p:nvSpPr>
          <p:cNvPr id="25" name="TextBox 24"/>
          <p:cNvSpPr txBox="1"/>
          <p:nvPr/>
        </p:nvSpPr>
        <p:spPr>
          <a:xfrm>
            <a:off x="1752600" y="3135868"/>
            <a:ext cx="1749197" cy="369332"/>
          </a:xfrm>
          <a:prstGeom prst="rect">
            <a:avLst/>
          </a:prstGeom>
          <a:noFill/>
        </p:spPr>
        <p:txBody>
          <a:bodyPr wrap="none" rtlCol="0">
            <a:spAutoFit/>
          </a:bodyPr>
          <a:lstStyle/>
          <a:p>
            <a:r>
              <a:rPr lang="en-US" dirty="0">
                <a:solidFill>
                  <a:srgbClr val="0070C0"/>
                </a:solidFill>
              </a:rPr>
              <a:t>Original Supply</a:t>
            </a:r>
          </a:p>
        </p:txBody>
      </p:sp>
      <p:sp>
        <p:nvSpPr>
          <p:cNvPr id="27" name="TextBox 26"/>
          <p:cNvSpPr txBox="1"/>
          <p:nvPr/>
        </p:nvSpPr>
        <p:spPr>
          <a:xfrm>
            <a:off x="3276600" y="2743200"/>
            <a:ext cx="1415772" cy="369332"/>
          </a:xfrm>
          <a:prstGeom prst="rect">
            <a:avLst/>
          </a:prstGeom>
          <a:noFill/>
        </p:spPr>
        <p:txBody>
          <a:bodyPr wrap="none" rtlCol="0">
            <a:spAutoFit/>
          </a:bodyPr>
          <a:lstStyle/>
          <a:p>
            <a:r>
              <a:rPr lang="en-US" dirty="0">
                <a:solidFill>
                  <a:srgbClr val="000099"/>
                </a:solidFill>
              </a:rPr>
              <a:t>New Supply</a:t>
            </a:r>
          </a:p>
        </p:txBody>
      </p:sp>
      <p:sp>
        <p:nvSpPr>
          <p:cNvPr id="28" name="TextBox 27"/>
          <p:cNvSpPr txBox="1"/>
          <p:nvPr/>
        </p:nvSpPr>
        <p:spPr>
          <a:xfrm>
            <a:off x="533400" y="4724400"/>
            <a:ext cx="1289135" cy="523220"/>
          </a:xfrm>
          <a:prstGeom prst="rect">
            <a:avLst/>
          </a:prstGeom>
          <a:noFill/>
        </p:spPr>
        <p:txBody>
          <a:bodyPr wrap="none" rtlCol="0">
            <a:spAutoFit/>
          </a:bodyPr>
          <a:lstStyle/>
          <a:p>
            <a:r>
              <a:rPr lang="en-US" sz="1400" dirty="0">
                <a:solidFill>
                  <a:schemeClr val="bg1"/>
                </a:solidFill>
              </a:rPr>
              <a:t>Old Producer </a:t>
            </a:r>
          </a:p>
          <a:p>
            <a:r>
              <a:rPr lang="en-US" sz="1400" dirty="0">
                <a:solidFill>
                  <a:schemeClr val="bg1"/>
                </a:solidFill>
              </a:rPr>
              <a:t>Surplus</a:t>
            </a:r>
          </a:p>
        </p:txBody>
      </p:sp>
      <p:sp>
        <p:nvSpPr>
          <p:cNvPr id="36" name="TextBox 35"/>
          <p:cNvSpPr txBox="1"/>
          <p:nvPr/>
        </p:nvSpPr>
        <p:spPr>
          <a:xfrm rot="18850154">
            <a:off x="552040" y="5500846"/>
            <a:ext cx="1323802" cy="523220"/>
          </a:xfrm>
          <a:prstGeom prst="rect">
            <a:avLst/>
          </a:prstGeom>
          <a:noFill/>
        </p:spPr>
        <p:txBody>
          <a:bodyPr wrap="square" rtlCol="0">
            <a:spAutoFit/>
          </a:bodyPr>
          <a:lstStyle/>
          <a:p>
            <a:r>
              <a:rPr lang="en-US" sz="1400" dirty="0">
                <a:solidFill>
                  <a:schemeClr val="bg1"/>
                </a:solidFill>
              </a:rPr>
              <a:t>New Producer </a:t>
            </a:r>
          </a:p>
          <a:p>
            <a:r>
              <a:rPr lang="en-US" sz="1400" dirty="0">
                <a:solidFill>
                  <a:schemeClr val="bg1"/>
                </a:solidFill>
              </a:rPr>
              <a:t>Surplus</a:t>
            </a:r>
          </a:p>
        </p:txBody>
      </p:sp>
      <p:grpSp>
        <p:nvGrpSpPr>
          <p:cNvPr id="44" name="Group 43"/>
          <p:cNvGrpSpPr/>
          <p:nvPr/>
        </p:nvGrpSpPr>
        <p:grpSpPr>
          <a:xfrm>
            <a:off x="609600" y="2819400"/>
            <a:ext cx="1295400" cy="2438400"/>
            <a:chOff x="609600" y="2819400"/>
            <a:chExt cx="1295400" cy="2438400"/>
          </a:xfrm>
        </p:grpSpPr>
        <p:sp>
          <p:nvSpPr>
            <p:cNvPr id="40" name="Rectangle 39"/>
            <p:cNvSpPr/>
            <p:nvPr/>
          </p:nvSpPr>
          <p:spPr>
            <a:xfrm>
              <a:off x="609600" y="2819400"/>
              <a:ext cx="685800" cy="2438400"/>
            </a:xfrm>
            <a:prstGeom prst="rect">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p:cNvSpPr/>
            <p:nvPr/>
          </p:nvSpPr>
          <p:spPr>
            <a:xfrm>
              <a:off x="1295400" y="2819400"/>
              <a:ext cx="609600" cy="2438400"/>
            </a:xfrm>
            <a:prstGeom prst="rtTriangle">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09600" y="2819400"/>
            <a:ext cx="1219200" cy="1905000"/>
            <a:chOff x="609600" y="2819400"/>
            <a:chExt cx="1219200" cy="1905000"/>
          </a:xfrm>
        </p:grpSpPr>
        <p:sp>
          <p:nvSpPr>
            <p:cNvPr id="39" name="Rectangle 38"/>
            <p:cNvSpPr/>
            <p:nvPr/>
          </p:nvSpPr>
          <p:spPr>
            <a:xfrm>
              <a:off x="609600" y="2819400"/>
              <a:ext cx="685800" cy="1905000"/>
            </a:xfrm>
            <a:prstGeom prst="rect">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Triangle 42"/>
            <p:cNvSpPr/>
            <p:nvPr/>
          </p:nvSpPr>
          <p:spPr>
            <a:xfrm>
              <a:off x="1295400" y="2819400"/>
              <a:ext cx="533400" cy="1905000"/>
            </a:xfrm>
            <a:prstGeom prst="rtTriangle">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533400" y="4191000"/>
            <a:ext cx="1059906" cy="523220"/>
          </a:xfrm>
          <a:prstGeom prst="rect">
            <a:avLst/>
          </a:prstGeom>
          <a:noFill/>
        </p:spPr>
        <p:txBody>
          <a:bodyPr wrap="none" rtlCol="0">
            <a:spAutoFit/>
          </a:bodyPr>
          <a:lstStyle/>
          <a:p>
            <a:r>
              <a:rPr lang="en-US" sz="1400" dirty="0">
                <a:solidFill>
                  <a:schemeClr val="bg1"/>
                </a:solidFill>
              </a:rPr>
              <a:t>Consumer </a:t>
            </a:r>
          </a:p>
          <a:p>
            <a:r>
              <a:rPr lang="en-US" sz="1400" dirty="0">
                <a:solidFill>
                  <a:schemeClr val="bg1"/>
                </a:solidFill>
              </a:rPr>
              <a:t>Surplus</a:t>
            </a:r>
          </a:p>
        </p:txBody>
      </p:sp>
      <p:sp>
        <p:nvSpPr>
          <p:cNvPr id="47" name="TextBox 46"/>
          <p:cNvSpPr txBox="1"/>
          <p:nvPr/>
        </p:nvSpPr>
        <p:spPr>
          <a:xfrm>
            <a:off x="533400" y="4724400"/>
            <a:ext cx="1468672" cy="523220"/>
          </a:xfrm>
          <a:prstGeom prst="rect">
            <a:avLst/>
          </a:prstGeom>
          <a:noFill/>
        </p:spPr>
        <p:txBody>
          <a:bodyPr wrap="none" rtlCol="0">
            <a:spAutoFit/>
          </a:bodyPr>
          <a:lstStyle/>
          <a:p>
            <a:r>
              <a:rPr lang="en-US" sz="1400" dirty="0">
                <a:solidFill>
                  <a:schemeClr val="bg1"/>
                </a:solidFill>
              </a:rPr>
              <a:t>New Consumer </a:t>
            </a:r>
          </a:p>
          <a:p>
            <a:r>
              <a:rPr lang="en-US" sz="1400" dirty="0">
                <a:solidFill>
                  <a:schemeClr val="bg1"/>
                </a:solidFill>
              </a:rPr>
              <a:t>Surplus</a:t>
            </a:r>
          </a:p>
        </p:txBody>
      </p:sp>
      <p:sp>
        <p:nvSpPr>
          <p:cNvPr id="48" name="TextBox 47"/>
          <p:cNvSpPr txBox="1"/>
          <p:nvPr/>
        </p:nvSpPr>
        <p:spPr>
          <a:xfrm>
            <a:off x="0" y="4495800"/>
            <a:ext cx="581249" cy="369332"/>
          </a:xfrm>
          <a:prstGeom prst="rect">
            <a:avLst/>
          </a:prstGeom>
          <a:noFill/>
        </p:spPr>
        <p:txBody>
          <a:bodyPr wrap="none" rtlCol="0">
            <a:spAutoFit/>
          </a:bodyPr>
          <a:lstStyle/>
          <a:p>
            <a:r>
              <a:rPr lang="en-US" dirty="0"/>
              <a:t>P</a:t>
            </a:r>
            <a:r>
              <a:rPr lang="en-US" baseline="30000" dirty="0"/>
              <a:t> old</a:t>
            </a:r>
          </a:p>
        </p:txBody>
      </p:sp>
      <p:sp>
        <p:nvSpPr>
          <p:cNvPr id="49" name="TextBox 48"/>
          <p:cNvSpPr txBox="1"/>
          <p:nvPr/>
        </p:nvSpPr>
        <p:spPr>
          <a:xfrm>
            <a:off x="0" y="5105400"/>
            <a:ext cx="658194" cy="369332"/>
          </a:xfrm>
          <a:prstGeom prst="rect">
            <a:avLst/>
          </a:prstGeom>
          <a:noFill/>
        </p:spPr>
        <p:txBody>
          <a:bodyPr wrap="none" rtlCol="0">
            <a:spAutoFit/>
          </a:bodyPr>
          <a:lstStyle/>
          <a:p>
            <a:r>
              <a:rPr lang="en-US" dirty="0"/>
              <a:t>P</a:t>
            </a:r>
            <a:r>
              <a:rPr lang="en-US" baseline="30000" dirty="0"/>
              <a:t> new</a:t>
            </a:r>
          </a:p>
        </p:txBody>
      </p:sp>
      <p:sp>
        <p:nvSpPr>
          <p:cNvPr id="50" name="Title 1"/>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000" b="1" dirty="0">
                <a:solidFill>
                  <a:schemeClr val="bg1"/>
                </a:solidFill>
                <a:latin typeface="Georgia" pitchFamily="18" charset="0"/>
                <a:ea typeface="+mj-ea"/>
                <a:cs typeface="+mj-cs"/>
              </a:rPr>
              <a:t>Implications for IP/$</a:t>
            </a:r>
            <a:endPar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endParaRPr>
          </a:p>
        </p:txBody>
      </p:sp>
    </p:spTree>
    <p:extLst>
      <p:ext uri="{BB962C8B-B14F-4D97-AF65-F5344CB8AC3E}">
        <p14:creationId xmlns:p14="http://schemas.microsoft.com/office/powerpoint/2010/main" val="350821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152400" y="990601"/>
            <a:ext cx="8686800" cy="2286000"/>
          </a:xfrm>
        </p:spPr>
        <p:txBody>
          <a:bodyPr/>
          <a:lstStyle/>
          <a:p>
            <a:pPr marL="0">
              <a:spcBef>
                <a:spcPct val="0"/>
              </a:spcBef>
              <a:buNone/>
            </a:pPr>
            <a:r>
              <a:rPr lang="en-US" sz="2400" b="1" u="sng" dirty="0">
                <a:latin typeface="Georgia" pitchFamily="18" charset="0"/>
              </a:rPr>
              <a:t>Non-uptake of seemingly promising technologies</a:t>
            </a:r>
            <a:r>
              <a:rPr lang="en-US" sz="2400" b="1" dirty="0">
                <a:latin typeface="Georgia" pitchFamily="18" charset="0"/>
              </a:rPr>
              <a:t>: </a:t>
            </a:r>
          </a:p>
          <a:p>
            <a:pPr marL="0">
              <a:spcBef>
                <a:spcPct val="0"/>
              </a:spcBef>
              <a:buFontTx/>
              <a:buChar char="-"/>
            </a:pPr>
            <a:r>
              <a:rPr lang="en-US" sz="2400" dirty="0">
                <a:latin typeface="Georgia" pitchFamily="18" charset="0"/>
              </a:rPr>
              <a:t>SRI in Madagascar and seasonal credit/labor requirements (Moser &amp; Barrett </a:t>
            </a:r>
            <a:r>
              <a:rPr lang="en-US" sz="2400" i="1" dirty="0" err="1">
                <a:latin typeface="Georgia" pitchFamily="18" charset="0"/>
              </a:rPr>
              <a:t>Agr</a:t>
            </a:r>
            <a:r>
              <a:rPr lang="en-US" sz="2400" i="1" dirty="0">
                <a:latin typeface="Georgia" pitchFamily="18" charset="0"/>
              </a:rPr>
              <a:t> Econ 2006</a:t>
            </a:r>
            <a:r>
              <a:rPr lang="en-US" sz="2400" dirty="0">
                <a:latin typeface="Georgia" pitchFamily="18" charset="0"/>
              </a:rPr>
              <a:t>) </a:t>
            </a:r>
          </a:p>
          <a:p>
            <a:pPr marL="0">
              <a:spcBef>
                <a:spcPct val="0"/>
              </a:spcBef>
              <a:buFontTx/>
              <a:buChar char="-"/>
            </a:pPr>
            <a:r>
              <a:rPr lang="en-US" sz="2400" dirty="0">
                <a:latin typeface="Georgia" pitchFamily="18" charset="0"/>
              </a:rPr>
              <a:t>Improved NRM in w. Kenya, complementarities w/land livestock/cash endowments (Marenya &amp; Barrett </a:t>
            </a:r>
            <a:r>
              <a:rPr lang="en-US" sz="2400" i="1" dirty="0">
                <a:latin typeface="Georgia" pitchFamily="18" charset="0"/>
              </a:rPr>
              <a:t>FP</a:t>
            </a:r>
            <a:r>
              <a:rPr lang="en-US" sz="2400" dirty="0">
                <a:latin typeface="Georgia" pitchFamily="18" charset="0"/>
              </a:rPr>
              <a:t> </a:t>
            </a:r>
            <a:r>
              <a:rPr lang="en-US" sz="2400" i="1" dirty="0">
                <a:latin typeface="Georgia" pitchFamily="18" charset="0"/>
              </a:rPr>
              <a:t>2007</a:t>
            </a:r>
            <a:r>
              <a:rPr lang="en-US" sz="2400" dirty="0">
                <a:latin typeface="Georgia" pitchFamily="18" charset="0"/>
              </a:rPr>
              <a:t>) </a:t>
            </a:r>
          </a:p>
          <a:p>
            <a:pPr marL="0">
              <a:spcBef>
                <a:spcPct val="0"/>
              </a:spcBef>
              <a:buFontTx/>
              <a:buChar char="-"/>
            </a:pPr>
            <a:r>
              <a:rPr lang="en-US" sz="2400" dirty="0">
                <a:latin typeface="Georgia" pitchFamily="18" charset="0"/>
              </a:rPr>
              <a:t>Inorganic fertilizer in w. Kenya (Marenya &amp; Barrett </a:t>
            </a:r>
            <a:r>
              <a:rPr lang="en-US" sz="2400" i="1" dirty="0">
                <a:latin typeface="Georgia" pitchFamily="18" charset="0"/>
              </a:rPr>
              <a:t>2009</a:t>
            </a:r>
            <a:r>
              <a:rPr lang="en-US" sz="2400" dirty="0">
                <a:latin typeface="Georgia" pitchFamily="18" charset="0"/>
              </a:rPr>
              <a:t>).</a:t>
            </a:r>
          </a:p>
          <a:p>
            <a:pPr marL="0">
              <a:spcBef>
                <a:spcPct val="0"/>
              </a:spcBef>
              <a:buNone/>
            </a:pPr>
            <a:endParaRPr lang="en-US" sz="2400" dirty="0">
              <a:latin typeface="Georgia" pitchFamily="18" charset="0"/>
            </a:endParaRPr>
          </a:p>
        </p:txBody>
      </p:sp>
      <p:sp>
        <p:nvSpPr>
          <p:cNvPr id="7" name="Title 5"/>
          <p:cNvSpPr txBox="1">
            <a:spLocks/>
          </p:cNvSpPr>
          <p:nvPr/>
        </p:nvSpPr>
        <p:spPr bwMode="auto">
          <a:xfrm>
            <a:off x="4038600" y="0"/>
            <a:ext cx="5105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What impedes diffusion?</a:t>
            </a:r>
          </a:p>
        </p:txBody>
      </p:sp>
      <p:grpSp>
        <p:nvGrpSpPr>
          <p:cNvPr id="6" name="Group 12"/>
          <p:cNvGrpSpPr>
            <a:grpSpLocks/>
          </p:cNvGrpSpPr>
          <p:nvPr/>
        </p:nvGrpSpPr>
        <p:grpSpPr bwMode="auto">
          <a:xfrm>
            <a:off x="381000" y="3545681"/>
            <a:ext cx="3886200" cy="2662238"/>
            <a:chOff x="228865" y="2058430"/>
            <a:chExt cx="3886597" cy="2662388"/>
          </a:xfrm>
        </p:grpSpPr>
        <p:grpSp>
          <p:nvGrpSpPr>
            <p:cNvPr id="8" name="Group 4"/>
            <p:cNvGrpSpPr>
              <a:grpSpLocks/>
            </p:cNvGrpSpPr>
            <p:nvPr/>
          </p:nvGrpSpPr>
          <p:grpSpPr bwMode="auto">
            <a:xfrm>
              <a:off x="228865" y="2058430"/>
              <a:ext cx="3886597" cy="2662388"/>
              <a:chOff x="1332" y="1735"/>
              <a:chExt cx="2256" cy="1564"/>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 y="1735"/>
                <a:ext cx="2256" cy="156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4" name="AutoShape 6"/>
              <p:cNvCxnSpPr>
                <a:cxnSpLocks noChangeShapeType="1"/>
              </p:cNvCxnSpPr>
              <p:nvPr/>
            </p:nvCxnSpPr>
            <p:spPr bwMode="auto">
              <a:xfrm>
                <a:off x="1597" y="2674"/>
                <a:ext cx="1946" cy="1"/>
              </a:xfrm>
              <a:prstGeom prst="straightConnector1">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cxnSp>
        </p:grpSp>
        <p:sp>
          <p:nvSpPr>
            <p:cNvPr id="9" name="AutoShape 8"/>
            <p:cNvSpPr>
              <a:spLocks noChangeArrowheads="1"/>
            </p:cNvSpPr>
            <p:nvPr/>
          </p:nvSpPr>
          <p:spPr bwMode="auto">
            <a:xfrm>
              <a:off x="2895600" y="3123902"/>
              <a:ext cx="1066800" cy="457156"/>
            </a:xfrm>
            <a:prstGeom prst="wedgeRoundRectCallout">
              <a:avLst>
                <a:gd name="adj1" fmla="val -82759"/>
                <a:gd name="adj2" fmla="val 57380"/>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sz="1200" b="1"/>
                <a:t>Cost of 1kg nitrogen</a:t>
              </a:r>
            </a:p>
          </p:txBody>
        </p:sp>
        <p:sp>
          <p:nvSpPr>
            <p:cNvPr id="10" name="AutoShape 8"/>
            <p:cNvSpPr>
              <a:spLocks noChangeArrowheads="1"/>
            </p:cNvSpPr>
            <p:nvPr/>
          </p:nvSpPr>
          <p:spPr bwMode="auto">
            <a:xfrm>
              <a:off x="990943" y="2514859"/>
              <a:ext cx="1371600" cy="685837"/>
            </a:xfrm>
            <a:prstGeom prst="wedgeRoundRectCallout">
              <a:avLst>
                <a:gd name="adj1" fmla="val 48384"/>
                <a:gd name="adj2" fmla="val 64708"/>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sz="1200" b="1"/>
                <a:t>Value of maize from 1 kg of nitrogen</a:t>
              </a:r>
            </a:p>
          </p:txBody>
        </p:sp>
        <p:sp>
          <p:nvSpPr>
            <p:cNvPr id="11" name="TextBox 10"/>
            <p:cNvSpPr txBox="1">
              <a:spLocks noChangeArrowheads="1"/>
            </p:cNvSpPr>
            <p:nvPr/>
          </p:nvSpPr>
          <p:spPr bwMode="auto">
            <a:xfrm>
              <a:off x="914400" y="2209589"/>
              <a:ext cx="2495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t>Above </a:t>
              </a:r>
              <a:r>
                <a:rPr lang="en-US" sz="1200"/>
                <a:t>red line: fertilizer profitable</a:t>
              </a:r>
            </a:p>
          </p:txBody>
        </p:sp>
        <p:sp>
          <p:nvSpPr>
            <p:cNvPr id="12" name="TextBox 8"/>
            <p:cNvSpPr txBox="1">
              <a:spLocks noChangeArrowheads="1"/>
            </p:cNvSpPr>
            <p:nvPr/>
          </p:nvSpPr>
          <p:spPr bwMode="auto">
            <a:xfrm>
              <a:off x="1448190" y="4115946"/>
              <a:ext cx="2649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t>Below </a:t>
              </a:r>
              <a:r>
                <a:rPr lang="en-US" sz="1200"/>
                <a:t>red line: fertilizer unprofitable</a:t>
              </a:r>
            </a:p>
          </p:txBody>
        </p:sp>
      </p:grpSp>
      <p:sp>
        <p:nvSpPr>
          <p:cNvPr id="15" name="Rectangle 31"/>
          <p:cNvSpPr>
            <a:spLocks noChangeArrowheads="1"/>
          </p:cNvSpPr>
          <p:nvPr/>
        </p:nvSpPr>
        <p:spPr bwMode="auto">
          <a:xfrm>
            <a:off x="228600" y="6269831"/>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Georgia" pitchFamily="18" charset="0"/>
              </a:rPr>
              <a:t>(Source: Marenya and Barrett, </a:t>
            </a:r>
            <a:r>
              <a:rPr lang="en-US" i="1" dirty="0">
                <a:latin typeface="Georgia" pitchFamily="18" charset="0"/>
              </a:rPr>
              <a:t>AJAE</a:t>
            </a:r>
            <a:r>
              <a:rPr lang="en-US" dirty="0">
                <a:latin typeface="Georgia" pitchFamily="18" charset="0"/>
              </a:rPr>
              <a:t> 2009).</a:t>
            </a:r>
          </a:p>
        </p:txBody>
      </p:sp>
      <p:grpSp>
        <p:nvGrpSpPr>
          <p:cNvPr id="16" name="Group 7"/>
          <p:cNvGrpSpPr>
            <a:grpSpLocks/>
          </p:cNvGrpSpPr>
          <p:nvPr/>
        </p:nvGrpSpPr>
        <p:grpSpPr bwMode="auto">
          <a:xfrm>
            <a:off x="4343400" y="3545681"/>
            <a:ext cx="4343400" cy="2667000"/>
            <a:chOff x="762000" y="1295400"/>
            <a:chExt cx="7162800" cy="4953000"/>
          </a:xfrm>
        </p:grpSpPr>
        <p:pic>
          <p:nvPicPr>
            <p:cNvPr id="17" name="Picture 3" descr="Fit Pl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95400"/>
              <a:ext cx="7162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flipV="1">
              <a:off x="1447911" y="3276600"/>
              <a:ext cx="6476889" cy="7665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8828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216023" y="1066800"/>
            <a:ext cx="8534400" cy="5693866"/>
          </a:xfrm>
          <a:prstGeom prst="rect">
            <a:avLst/>
          </a:prstGeom>
          <a:noFill/>
          <a:ln w="9525">
            <a:noFill/>
            <a:miter lim="800000"/>
            <a:headEnd/>
            <a:tailEnd/>
          </a:ln>
        </p:spPr>
        <p:txBody>
          <a:bodyPr wrap="square">
            <a:spAutoFit/>
          </a:bodyPr>
          <a:lstStyle/>
          <a:p>
            <a:r>
              <a:rPr lang="en-US" sz="2800" b="1" dirty="0">
                <a:latin typeface="Georgia" pitchFamily="18" charset="0"/>
              </a:rPr>
              <a:t>Markets as like technologies</a:t>
            </a:r>
          </a:p>
          <a:p>
            <a:endParaRPr lang="en-US" sz="2400" dirty="0">
              <a:latin typeface="Georgia" pitchFamily="18" charset="0"/>
            </a:endParaRPr>
          </a:p>
          <a:p>
            <a:pPr marL="457200" indent="-457200">
              <a:buFontTx/>
              <a:buChar char="-"/>
            </a:pPr>
            <a:r>
              <a:rPr lang="en-US" sz="2400" dirty="0">
                <a:latin typeface="Georgia" pitchFamily="18" charset="0"/>
              </a:rPr>
              <a:t>From a household’s perspective, market exchange is like a production technology: </a:t>
            </a:r>
          </a:p>
          <a:p>
            <a:r>
              <a:rPr lang="en-US" sz="2400" dirty="0">
                <a:latin typeface="Georgia" pitchFamily="18" charset="0"/>
              </a:rPr>
              <a:t>      one way to ‘produce’ good 1 is to produce some </a:t>
            </a:r>
          </a:p>
          <a:p>
            <a:r>
              <a:rPr lang="en-US" sz="2400" dirty="0">
                <a:latin typeface="Georgia" pitchFamily="18" charset="0"/>
              </a:rPr>
              <a:t>      other good 2 and then exchange it for good 1.</a:t>
            </a:r>
          </a:p>
          <a:p>
            <a:r>
              <a:rPr lang="en-US" sz="2400" dirty="0">
                <a:latin typeface="Georgia" pitchFamily="18" charset="0"/>
              </a:rPr>
              <a:t> </a:t>
            </a:r>
          </a:p>
          <a:p>
            <a:pPr marL="457200" indent="-457200">
              <a:buFontTx/>
              <a:buChar char="-"/>
            </a:pPr>
            <a:r>
              <a:rPr lang="en-US" sz="2400" dirty="0">
                <a:latin typeface="Georgia" pitchFamily="18" charset="0"/>
              </a:rPr>
              <a:t>Market participation is therefore like technology adoption and can be studied similarly:</a:t>
            </a:r>
          </a:p>
          <a:p>
            <a:pPr lvl="1"/>
            <a:r>
              <a:rPr lang="en-US" sz="2400" dirty="0">
                <a:latin typeface="Georgia" pitchFamily="18" charset="0"/>
              </a:rPr>
              <a:t>… in  both cases, fixed costs and risk matter a lot</a:t>
            </a:r>
          </a:p>
          <a:p>
            <a:pPr lvl="1"/>
            <a:r>
              <a:rPr lang="en-US" sz="2400" dirty="0">
                <a:latin typeface="Georgia" pitchFamily="18" charset="0"/>
              </a:rPr>
              <a:t>… too easy to fall into in a low-level </a:t>
            </a:r>
            <a:r>
              <a:rPr lang="en-US" sz="2400" dirty="0" err="1">
                <a:latin typeface="Georgia" pitchFamily="18" charset="0"/>
              </a:rPr>
              <a:t>eqln</a:t>
            </a:r>
            <a:r>
              <a:rPr lang="en-US" sz="2400" dirty="0">
                <a:latin typeface="Georgia" pitchFamily="18" charset="0"/>
              </a:rPr>
              <a:t> trap</a:t>
            </a:r>
          </a:p>
          <a:p>
            <a:pPr marL="457200" indent="-457200">
              <a:buFontTx/>
              <a:buChar char="-"/>
            </a:pPr>
            <a:endParaRPr lang="en-US" sz="2400" dirty="0">
              <a:latin typeface="Georgia" pitchFamily="18" charset="0"/>
            </a:endParaRPr>
          </a:p>
          <a:p>
            <a:r>
              <a:rPr lang="en-US" sz="2400" b="1" dirty="0">
                <a:latin typeface="Georgia" pitchFamily="18" charset="0"/>
                <a:cs typeface="Times New Roman" pitchFamily="18" charset="0"/>
              </a:rPr>
              <a:t>So just as technological change in agriculture is central to poverty reduction, so is the growth of agricultural marketing channels. They go together.</a:t>
            </a:r>
            <a:endParaRPr lang="en-US" sz="2000" b="1" dirty="0">
              <a:latin typeface="Georgia" pitchFamily="18" charset="0"/>
              <a:cs typeface="Times New Roman" pitchFamily="18" charset="0"/>
            </a:endParaRP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4" name="TextBox 3"/>
          <p:cNvSpPr txBox="1"/>
          <p:nvPr/>
        </p:nvSpPr>
        <p:spPr>
          <a:xfrm>
            <a:off x="5105400" y="228600"/>
            <a:ext cx="4038600" cy="461665"/>
          </a:xfrm>
          <a:prstGeom prst="rect">
            <a:avLst/>
          </a:prstGeom>
          <a:noFill/>
        </p:spPr>
        <p:txBody>
          <a:bodyPr wrap="square" rtlCol="0">
            <a:spAutoFit/>
          </a:bodyPr>
          <a:lstStyle/>
          <a:p>
            <a:r>
              <a:rPr lang="en-US" sz="2400" b="1" dirty="0">
                <a:solidFill>
                  <a:schemeClr val="bg1"/>
                </a:solidFill>
                <a:latin typeface="Georgia" pitchFamily="18" charset="0"/>
              </a:rPr>
              <a:t>Markets as technologies</a:t>
            </a:r>
          </a:p>
        </p:txBody>
      </p:sp>
    </p:spTree>
    <p:extLst>
      <p:ext uri="{BB962C8B-B14F-4D97-AF65-F5344CB8AC3E}">
        <p14:creationId xmlns:p14="http://schemas.microsoft.com/office/powerpoint/2010/main" val="383612748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62D395B5-72C4-4631-A343-1BFD2AA9E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0063" y="4006056"/>
            <a:ext cx="449501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457200" y="990601"/>
            <a:ext cx="8382000" cy="1371599"/>
          </a:xfrm>
        </p:spPr>
        <p:txBody>
          <a:bodyPr/>
          <a:lstStyle/>
          <a:p>
            <a:pPr marL="0" indent="0">
              <a:spcBef>
                <a:spcPct val="0"/>
              </a:spcBef>
              <a:buNone/>
            </a:pPr>
            <a:r>
              <a:rPr lang="en-US" sz="2400" b="1" dirty="0">
                <a:latin typeface="Georgia" pitchFamily="18" charset="0"/>
              </a:rPr>
              <a:t>Market ‘failures’ may be </a:t>
            </a:r>
            <a:r>
              <a:rPr lang="en-US" sz="2400" b="1" dirty="0" err="1">
                <a:latin typeface="Georgia" pitchFamily="18" charset="0"/>
              </a:rPr>
              <a:t>hh</a:t>
            </a:r>
            <a:r>
              <a:rPr lang="en-US" sz="2400" b="1" dirty="0">
                <a:latin typeface="Georgia" pitchFamily="18" charset="0"/>
              </a:rPr>
              <a:t>-specific</a:t>
            </a:r>
            <a:r>
              <a:rPr lang="en-US" sz="2400" dirty="0">
                <a:latin typeface="Georgia" pitchFamily="18" charset="0"/>
              </a:rPr>
              <a:t> (“idiosyncratic”). Risk, transactions costs, etc. drive a wedge between observed market prices and the “shadow price” faced by a </a:t>
            </a:r>
            <a:r>
              <a:rPr lang="en-US" sz="2400" dirty="0" err="1">
                <a:latin typeface="Georgia" pitchFamily="18" charset="0"/>
              </a:rPr>
              <a:t>hh</a:t>
            </a:r>
            <a:r>
              <a:rPr lang="en-US" sz="2400" dirty="0">
                <a:latin typeface="Georgia" pitchFamily="18" charset="0"/>
              </a:rPr>
              <a:t>. </a:t>
            </a:r>
          </a:p>
        </p:txBody>
      </p:sp>
      <p:sp>
        <p:nvSpPr>
          <p:cNvPr id="8" name="TextBox 7"/>
          <p:cNvSpPr txBox="1"/>
          <p:nvPr/>
        </p:nvSpPr>
        <p:spPr>
          <a:xfrm>
            <a:off x="457200" y="2329841"/>
            <a:ext cx="3505200" cy="1938992"/>
          </a:xfrm>
          <a:prstGeom prst="rect">
            <a:avLst/>
          </a:prstGeom>
          <a:noFill/>
        </p:spPr>
        <p:txBody>
          <a:bodyPr wrap="square" rtlCol="0">
            <a:spAutoFit/>
          </a:bodyPr>
          <a:lstStyle/>
          <a:p>
            <a:r>
              <a:rPr lang="en-US" sz="2400" dirty="0">
                <a:latin typeface="Georgia" pitchFamily="18" charset="0"/>
              </a:rPr>
              <a:t>“Subsistence” farming occurs when growers self-select out of </a:t>
            </a:r>
            <a:r>
              <a:rPr lang="en-US" sz="2400" dirty="0" err="1">
                <a:latin typeface="Georgia" pitchFamily="18" charset="0"/>
              </a:rPr>
              <a:t>mkts</a:t>
            </a:r>
            <a:r>
              <a:rPr lang="en-US" sz="2400" dirty="0">
                <a:latin typeface="Georgia" pitchFamily="18" charset="0"/>
              </a:rPr>
              <a:t>. Autarky requires </a:t>
            </a:r>
            <a:r>
              <a:rPr lang="en-US" sz="2400" dirty="0" err="1">
                <a:latin typeface="Georgia" pitchFamily="18" charset="0"/>
              </a:rPr>
              <a:t>adeq</a:t>
            </a:r>
            <a:r>
              <a:rPr lang="en-US" sz="2400" dirty="0">
                <a:latin typeface="Georgia" pitchFamily="18" charset="0"/>
              </a:rPr>
              <a:t>. endowments.  </a:t>
            </a:r>
            <a:endParaRPr lang="en-US" sz="2400" dirty="0"/>
          </a:p>
        </p:txBody>
      </p:sp>
      <p:pic>
        <p:nvPicPr>
          <p:cNvPr id="9" name="Picture 2"/>
          <p:cNvPicPr>
            <a:picLocks noChangeAspect="1" noChangeArrowheads="1"/>
          </p:cNvPicPr>
          <p:nvPr/>
        </p:nvPicPr>
        <p:blipFill>
          <a:blip r:embed="rId4" cstate="print"/>
          <a:srcRect/>
          <a:stretch>
            <a:fillRect/>
          </a:stretch>
        </p:blipFill>
        <p:spPr bwMode="auto">
          <a:xfrm>
            <a:off x="-116932" y="4083384"/>
            <a:ext cx="5046995" cy="3034671"/>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28A51C42-DE8F-4076-A64B-B08747BE92A6}"/>
              </a:ext>
            </a:extLst>
          </p:cNvPr>
          <p:cNvSpPr txBox="1"/>
          <p:nvPr/>
        </p:nvSpPr>
        <p:spPr>
          <a:xfrm>
            <a:off x="3962400" y="213538"/>
            <a:ext cx="5334000" cy="553998"/>
          </a:xfrm>
          <a:prstGeom prst="rect">
            <a:avLst/>
          </a:prstGeom>
          <a:noFill/>
        </p:spPr>
        <p:txBody>
          <a:bodyPr wrap="square" rtlCol="0">
            <a:spAutoFit/>
          </a:bodyPr>
          <a:lstStyle/>
          <a:p>
            <a:r>
              <a:rPr lang="en-US" sz="3000" b="1" dirty="0">
                <a:solidFill>
                  <a:schemeClr val="bg1"/>
                </a:solidFill>
                <a:latin typeface="Georgia" pitchFamily="18" charset="0"/>
              </a:rPr>
              <a:t>Markets as technologies</a:t>
            </a:r>
          </a:p>
        </p:txBody>
      </p:sp>
      <p:sp>
        <p:nvSpPr>
          <p:cNvPr id="12" name="TextBox 11">
            <a:extLst>
              <a:ext uri="{FF2B5EF4-FFF2-40B4-BE49-F238E27FC236}">
                <a16:creationId xmlns:a16="http://schemas.microsoft.com/office/drawing/2014/main" id="{FE79C473-70AC-4095-9C46-69DD43496267}"/>
              </a:ext>
            </a:extLst>
          </p:cNvPr>
          <p:cNvSpPr txBox="1"/>
          <p:nvPr/>
        </p:nvSpPr>
        <p:spPr>
          <a:xfrm>
            <a:off x="5257800" y="6494920"/>
            <a:ext cx="4191000" cy="338554"/>
          </a:xfrm>
          <a:prstGeom prst="rect">
            <a:avLst/>
          </a:prstGeom>
          <a:noFill/>
        </p:spPr>
        <p:txBody>
          <a:bodyPr wrap="square" rtlCol="0">
            <a:spAutoFit/>
          </a:bodyPr>
          <a:lstStyle/>
          <a:p>
            <a:r>
              <a:rPr lang="en-US" sz="1600" dirty="0">
                <a:latin typeface="Georgia" pitchFamily="18" charset="0"/>
              </a:rPr>
              <a:t>Source: Barrett and </a:t>
            </a:r>
            <a:r>
              <a:rPr lang="en-US" sz="1600" dirty="0" err="1">
                <a:latin typeface="Georgia" pitchFamily="18" charset="0"/>
              </a:rPr>
              <a:t>Dorosh</a:t>
            </a:r>
            <a:r>
              <a:rPr lang="en-US" sz="1600" dirty="0">
                <a:latin typeface="Georgia" pitchFamily="18" charset="0"/>
              </a:rPr>
              <a:t> (</a:t>
            </a:r>
            <a:r>
              <a:rPr lang="en-US" sz="1600" i="1" dirty="0">
                <a:latin typeface="Georgia" pitchFamily="18" charset="0"/>
              </a:rPr>
              <a:t>AJAE</a:t>
            </a:r>
            <a:r>
              <a:rPr lang="en-US" sz="1600" dirty="0">
                <a:latin typeface="Georgia" pitchFamily="18" charset="0"/>
              </a:rPr>
              <a:t> 1996)</a:t>
            </a:r>
          </a:p>
        </p:txBody>
      </p:sp>
      <p:sp>
        <p:nvSpPr>
          <p:cNvPr id="13" name="Title 1">
            <a:extLst>
              <a:ext uri="{FF2B5EF4-FFF2-40B4-BE49-F238E27FC236}">
                <a16:creationId xmlns:a16="http://schemas.microsoft.com/office/drawing/2014/main" id="{FC226C0B-594E-4233-BFF1-4E61447617B2}"/>
              </a:ext>
            </a:extLst>
          </p:cNvPr>
          <p:cNvSpPr>
            <a:spLocks noGrp="1"/>
          </p:cNvSpPr>
          <p:nvPr>
            <p:ph type="title"/>
          </p:nvPr>
        </p:nvSpPr>
        <p:spPr>
          <a:xfrm>
            <a:off x="4930063" y="2824392"/>
            <a:ext cx="4191000" cy="1143000"/>
          </a:xfrm>
        </p:spPr>
        <p:txBody>
          <a:bodyPr/>
          <a:lstStyle/>
          <a:p>
            <a:r>
              <a:rPr lang="en-US" sz="2000" dirty="0">
                <a:latin typeface="Georgia" pitchFamily="18" charset="0"/>
              </a:rPr>
              <a:t>Example: Rice market participation by land holdings, Madagascar 1990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216023" y="1066800"/>
            <a:ext cx="8534400" cy="523220"/>
          </a:xfrm>
          <a:prstGeom prst="rect">
            <a:avLst/>
          </a:prstGeom>
          <a:noFill/>
          <a:ln w="9525">
            <a:noFill/>
            <a:miter lim="800000"/>
            <a:headEnd/>
            <a:tailEnd/>
          </a:ln>
        </p:spPr>
        <p:txBody>
          <a:bodyPr wrap="square">
            <a:spAutoFit/>
          </a:bodyPr>
          <a:lstStyle/>
          <a:p>
            <a:r>
              <a:rPr lang="en-US" sz="2800" b="1" dirty="0">
                <a:latin typeface="Georgia" pitchFamily="18" charset="0"/>
              </a:rPr>
              <a:t>Example: Kerala fishermen and cell phones</a:t>
            </a: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4" name="TextBox 3"/>
          <p:cNvSpPr txBox="1"/>
          <p:nvPr/>
        </p:nvSpPr>
        <p:spPr>
          <a:xfrm>
            <a:off x="3962400" y="213538"/>
            <a:ext cx="5334000" cy="553998"/>
          </a:xfrm>
          <a:prstGeom prst="rect">
            <a:avLst/>
          </a:prstGeom>
          <a:noFill/>
        </p:spPr>
        <p:txBody>
          <a:bodyPr wrap="square" rtlCol="0">
            <a:spAutoFit/>
          </a:bodyPr>
          <a:lstStyle/>
          <a:p>
            <a:r>
              <a:rPr lang="en-US" sz="3000" b="1" dirty="0">
                <a:solidFill>
                  <a:schemeClr val="bg1"/>
                </a:solidFill>
                <a:latin typeface="Georgia" pitchFamily="18" charset="0"/>
              </a:rPr>
              <a:t>Markets as technologies</a:t>
            </a:r>
          </a:p>
        </p:txBody>
      </p:sp>
      <p:pic>
        <p:nvPicPr>
          <p:cNvPr id="2" name="Picture 1">
            <a:extLst>
              <a:ext uri="{FF2B5EF4-FFF2-40B4-BE49-F238E27FC236}">
                <a16:creationId xmlns:a16="http://schemas.microsoft.com/office/drawing/2014/main" id="{FCAA5E91-3F58-4507-8D7F-ACD4929946AF}"/>
              </a:ext>
            </a:extLst>
          </p:cNvPr>
          <p:cNvPicPr>
            <a:picLocks noChangeAspect="1"/>
          </p:cNvPicPr>
          <p:nvPr/>
        </p:nvPicPr>
        <p:blipFill>
          <a:blip r:embed="rId4"/>
          <a:stretch>
            <a:fillRect/>
          </a:stretch>
        </p:blipFill>
        <p:spPr>
          <a:xfrm>
            <a:off x="2125785" y="838200"/>
            <a:ext cx="4714875" cy="6715125"/>
          </a:xfrm>
          <a:prstGeom prst="rect">
            <a:avLst/>
          </a:prstGeom>
          <a:scene3d>
            <a:camera prst="orthographicFront">
              <a:rot lat="0" lon="0" rev="16200000"/>
            </a:camera>
            <a:lightRig rig="threePt" dir="t"/>
          </a:scene3d>
        </p:spPr>
      </p:pic>
      <p:sp>
        <p:nvSpPr>
          <p:cNvPr id="3" name="TextBox 2">
            <a:extLst>
              <a:ext uri="{FF2B5EF4-FFF2-40B4-BE49-F238E27FC236}">
                <a16:creationId xmlns:a16="http://schemas.microsoft.com/office/drawing/2014/main" id="{EF33AAE8-6D8B-4245-A7EF-CC01B7198C4F}"/>
              </a:ext>
            </a:extLst>
          </p:cNvPr>
          <p:cNvSpPr txBox="1"/>
          <p:nvPr/>
        </p:nvSpPr>
        <p:spPr>
          <a:xfrm>
            <a:off x="6248400" y="6553200"/>
            <a:ext cx="2667000" cy="307777"/>
          </a:xfrm>
          <a:prstGeom prst="rect">
            <a:avLst/>
          </a:prstGeom>
          <a:noFill/>
        </p:spPr>
        <p:txBody>
          <a:bodyPr wrap="square" rtlCol="0">
            <a:spAutoFit/>
          </a:bodyPr>
          <a:lstStyle/>
          <a:p>
            <a:r>
              <a:rPr lang="en-US" sz="1400" dirty="0">
                <a:latin typeface="Georgia" panose="02040502050405020303" pitchFamily="18" charset="0"/>
              </a:rPr>
              <a:t>Source: Jensen </a:t>
            </a:r>
            <a:r>
              <a:rPr lang="en-US" sz="1400" i="1" dirty="0">
                <a:latin typeface="Georgia" panose="02040502050405020303" pitchFamily="18" charset="0"/>
              </a:rPr>
              <a:t>QJE</a:t>
            </a:r>
            <a:r>
              <a:rPr lang="en-US" sz="1400" dirty="0">
                <a:latin typeface="Georgia" panose="02040502050405020303" pitchFamily="18" charset="0"/>
              </a:rPr>
              <a:t> 2007</a:t>
            </a:r>
          </a:p>
        </p:txBody>
      </p:sp>
    </p:spTree>
    <p:extLst>
      <p:ext uri="{BB962C8B-B14F-4D97-AF65-F5344CB8AC3E}">
        <p14:creationId xmlns:p14="http://schemas.microsoft.com/office/powerpoint/2010/main" val="1792900217"/>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324600"/>
            <a:ext cx="5867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457200" y="990601"/>
            <a:ext cx="8382000" cy="1066799"/>
          </a:xfrm>
        </p:spPr>
        <p:txBody>
          <a:bodyPr/>
          <a:lstStyle/>
          <a:p>
            <a:pPr marL="0">
              <a:spcBef>
                <a:spcPct val="0"/>
              </a:spcBef>
              <a:buNone/>
            </a:pPr>
            <a:r>
              <a:rPr lang="en-US" sz="2400" u="sng" dirty="0">
                <a:latin typeface="Georgia" pitchFamily="18" charset="0"/>
              </a:rPr>
              <a:t>Sell low/buy high marketing behaviors</a:t>
            </a:r>
            <a:r>
              <a:rPr lang="en-US" sz="2400" dirty="0">
                <a:latin typeface="Georgia" pitchFamily="18" charset="0"/>
              </a:rPr>
              <a:t>: maize in Kenya (Stephens and Barrett </a:t>
            </a:r>
            <a:r>
              <a:rPr lang="en-US" sz="2400" i="1" dirty="0">
                <a:latin typeface="Georgia" pitchFamily="18" charset="0"/>
              </a:rPr>
              <a:t>J. </a:t>
            </a:r>
            <a:r>
              <a:rPr lang="en-US" sz="2400" i="1" dirty="0" err="1">
                <a:latin typeface="Georgia" pitchFamily="18" charset="0"/>
              </a:rPr>
              <a:t>Agr</a:t>
            </a:r>
            <a:r>
              <a:rPr lang="en-US" sz="2400" i="1" dirty="0">
                <a:latin typeface="Georgia" pitchFamily="18" charset="0"/>
              </a:rPr>
              <a:t>. Econ.</a:t>
            </a:r>
            <a:r>
              <a:rPr lang="en-US" sz="2400" dirty="0">
                <a:latin typeface="Georgia" pitchFamily="18" charset="0"/>
              </a:rPr>
              <a:t> 2011)</a:t>
            </a:r>
          </a:p>
          <a:p>
            <a:pPr marL="0">
              <a:spcBef>
                <a:spcPct val="0"/>
              </a:spcBef>
              <a:buNone/>
            </a:pPr>
            <a:endParaRPr lang="en-US" sz="2400" dirty="0">
              <a:latin typeface="Georgia"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161059"/>
            <a:ext cx="6312694" cy="267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8009" y="1828800"/>
            <a:ext cx="3413612"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1927" y="1828800"/>
            <a:ext cx="4876800" cy="2308324"/>
          </a:xfrm>
          <a:prstGeom prst="rect">
            <a:avLst/>
          </a:prstGeom>
          <a:noFill/>
        </p:spPr>
        <p:txBody>
          <a:bodyPr wrap="square" rtlCol="0">
            <a:spAutoFit/>
          </a:bodyPr>
          <a:lstStyle/>
          <a:p>
            <a:r>
              <a:rPr lang="en-US" sz="2400" dirty="0">
                <a:latin typeface="Georgia" pitchFamily="18" charset="0"/>
              </a:rPr>
              <a:t>Faced with sharp seasonality in prices, farmers often sell at </a:t>
            </a:r>
            <a:r>
              <a:rPr lang="en-US" sz="2400" i="1" u="sng" dirty="0">
                <a:latin typeface="Georgia" pitchFamily="18" charset="0"/>
              </a:rPr>
              <a:t>post-harvest lows </a:t>
            </a:r>
            <a:r>
              <a:rPr lang="en-US" sz="2400" dirty="0">
                <a:latin typeface="Georgia" pitchFamily="18" charset="0"/>
              </a:rPr>
              <a:t>even when they know they will buy back at </a:t>
            </a:r>
            <a:r>
              <a:rPr lang="en-US" sz="2400" i="1" u="sng" dirty="0">
                <a:latin typeface="Georgia" pitchFamily="18" charset="0"/>
              </a:rPr>
              <a:t>lean season highs</a:t>
            </a:r>
            <a:r>
              <a:rPr lang="en-US" sz="2400" dirty="0">
                <a:latin typeface="Georgia" pitchFamily="18" charset="0"/>
              </a:rPr>
              <a:t>, simply because they lack credit access and need cash. </a:t>
            </a:r>
          </a:p>
        </p:txBody>
      </p:sp>
      <p:sp>
        <p:nvSpPr>
          <p:cNvPr id="9" name="TextBox 8">
            <a:extLst>
              <a:ext uri="{FF2B5EF4-FFF2-40B4-BE49-F238E27FC236}">
                <a16:creationId xmlns:a16="http://schemas.microsoft.com/office/drawing/2014/main" id="{46489C3F-CA8B-46F1-B639-F64992CDC554}"/>
              </a:ext>
            </a:extLst>
          </p:cNvPr>
          <p:cNvSpPr txBox="1"/>
          <p:nvPr/>
        </p:nvSpPr>
        <p:spPr>
          <a:xfrm>
            <a:off x="4114800" y="193032"/>
            <a:ext cx="5334000" cy="553998"/>
          </a:xfrm>
          <a:prstGeom prst="rect">
            <a:avLst/>
          </a:prstGeom>
          <a:noFill/>
        </p:spPr>
        <p:txBody>
          <a:bodyPr wrap="square" rtlCol="0">
            <a:spAutoFit/>
          </a:bodyPr>
          <a:lstStyle/>
          <a:p>
            <a:r>
              <a:rPr lang="en-US" sz="3000" b="1" dirty="0">
                <a:solidFill>
                  <a:schemeClr val="bg1"/>
                </a:solidFill>
                <a:latin typeface="Georgia" pitchFamily="18" charset="0"/>
              </a:rPr>
              <a:t>Markets as technologies</a:t>
            </a:r>
          </a:p>
        </p:txBody>
      </p:sp>
      <p:sp>
        <p:nvSpPr>
          <p:cNvPr id="10" name="TextBox 9">
            <a:extLst>
              <a:ext uri="{FF2B5EF4-FFF2-40B4-BE49-F238E27FC236}">
                <a16:creationId xmlns:a16="http://schemas.microsoft.com/office/drawing/2014/main" id="{3CBD6E25-29C4-4C05-A0CF-E389590F565C}"/>
              </a:ext>
            </a:extLst>
          </p:cNvPr>
          <p:cNvSpPr txBox="1"/>
          <p:nvPr/>
        </p:nvSpPr>
        <p:spPr>
          <a:xfrm>
            <a:off x="6248400" y="4907340"/>
            <a:ext cx="3015404" cy="1569660"/>
          </a:xfrm>
          <a:prstGeom prst="rect">
            <a:avLst/>
          </a:prstGeom>
          <a:noFill/>
        </p:spPr>
        <p:txBody>
          <a:bodyPr wrap="square" rtlCol="0">
            <a:spAutoFit/>
          </a:bodyPr>
          <a:lstStyle/>
          <a:p>
            <a:r>
              <a:rPr lang="en-US" sz="2400" b="1" dirty="0">
                <a:latin typeface="Georgia" pitchFamily="18" charset="0"/>
              </a:rPr>
              <a:t>A different mkt (credit?) may be key: “displaced distortions”</a:t>
            </a:r>
          </a:p>
        </p:txBody>
      </p:sp>
    </p:spTree>
    <p:extLst>
      <p:ext uri="{BB962C8B-B14F-4D97-AF65-F5344CB8AC3E}">
        <p14:creationId xmlns:p14="http://schemas.microsoft.com/office/powerpoint/2010/main" val="3616613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638800" y="0"/>
            <a:ext cx="4724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Questions?</a:t>
            </a:r>
          </a:p>
        </p:txBody>
      </p:sp>
      <p:pic>
        <p:nvPicPr>
          <p:cNvPr id="7" name="Picture 6">
            <a:extLst>
              <a:ext uri="{FF2B5EF4-FFF2-40B4-BE49-F238E27FC236}">
                <a16:creationId xmlns:a16="http://schemas.microsoft.com/office/drawing/2014/main" id="{3B0E3E5C-3F12-4F42-8EE1-B874980D0D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635" t="19851" r="47346" b="38252"/>
          <a:stretch/>
        </p:blipFill>
        <p:spPr>
          <a:xfrm>
            <a:off x="27753" y="981075"/>
            <a:ext cx="3858447" cy="5768319"/>
          </a:xfrm>
          <a:prstGeom prst="rect">
            <a:avLst/>
          </a:prstGeom>
        </p:spPr>
      </p:pic>
      <p:pic>
        <p:nvPicPr>
          <p:cNvPr id="8" name="Picture 7" descr="dairycoopinManandona">
            <a:extLst>
              <a:ext uri="{FF2B5EF4-FFF2-40B4-BE49-F238E27FC236}">
                <a16:creationId xmlns:a16="http://schemas.microsoft.com/office/drawing/2014/main" id="{4A1A6671-A033-4222-8D58-FAC47AB305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648200" y="981075"/>
            <a:ext cx="4326240" cy="576831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457200" y="990600"/>
            <a:ext cx="8229600" cy="4525963"/>
          </a:xfrm>
        </p:spPr>
        <p:txBody>
          <a:bodyPr/>
          <a:lstStyle/>
          <a:p>
            <a:pPr marL="0" indent="0">
              <a:spcBef>
                <a:spcPct val="0"/>
              </a:spcBef>
              <a:buNone/>
            </a:pPr>
            <a:r>
              <a:rPr lang="en-US" sz="2400" dirty="0">
                <a:latin typeface="Georgia" pitchFamily="18" charset="0"/>
              </a:rPr>
              <a:t>A few key ideas from “development microeconomics”: the study of constrained choices by individuals, firms and groups in developing economies.</a:t>
            </a:r>
          </a:p>
          <a:p>
            <a:pPr marL="0" indent="0">
              <a:spcBef>
                <a:spcPct val="0"/>
              </a:spcBef>
              <a:buNone/>
            </a:pPr>
            <a:endParaRPr lang="en-US" sz="2400" dirty="0">
              <a:latin typeface="Georgia" pitchFamily="18" charset="0"/>
            </a:endParaRPr>
          </a:p>
          <a:p>
            <a:pPr marL="114300" indent="-457200">
              <a:spcBef>
                <a:spcPct val="0"/>
              </a:spcBef>
              <a:buAutoNum type="arabicParenR"/>
            </a:pPr>
            <a:r>
              <a:rPr lang="en-US" sz="2400" dirty="0">
                <a:latin typeface="Georgia" pitchFamily="18" charset="0"/>
              </a:rPr>
              <a:t>Why does ag tech change matter to development?</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dirty="0">
                <a:latin typeface="Georgia" pitchFamily="18" charset="0"/>
              </a:rPr>
              <a:t>How do new technologies arise and diffuse?</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dirty="0">
                <a:latin typeface="Georgia" pitchFamily="18" charset="0"/>
              </a:rPr>
              <a:t>Who gains from technological advances? Why?</a:t>
            </a:r>
          </a:p>
          <a:p>
            <a:pPr marL="114300" indent="-457200">
              <a:spcBef>
                <a:spcPct val="0"/>
              </a:spcBef>
              <a:buAutoNum type="arabicParenR"/>
            </a:pPr>
            <a:endParaRPr lang="en-US" sz="2400" dirty="0">
              <a:latin typeface="Georgia" pitchFamily="18" charset="0"/>
            </a:endParaRPr>
          </a:p>
          <a:p>
            <a:pPr marL="0" indent="0">
              <a:spcBef>
                <a:spcPct val="0"/>
              </a:spcBef>
              <a:buNone/>
            </a:pPr>
            <a:r>
              <a:rPr lang="en-US" sz="2400" dirty="0">
                <a:latin typeface="Georgia" pitchFamily="18" charset="0"/>
              </a:rPr>
              <a:t>4)  What implications for IP? R&amp;D financing?</a:t>
            </a:r>
          </a:p>
          <a:p>
            <a:pPr marL="0" indent="0">
              <a:spcBef>
                <a:spcPct val="0"/>
              </a:spcBef>
              <a:buNone/>
            </a:pPr>
            <a:r>
              <a:rPr lang="en-US" sz="2400" dirty="0">
                <a:latin typeface="Georgia" pitchFamily="18" charset="0"/>
              </a:rPr>
              <a:t> </a:t>
            </a:r>
          </a:p>
          <a:p>
            <a:pPr marL="0" indent="0">
              <a:spcBef>
                <a:spcPct val="0"/>
              </a:spcBef>
              <a:buNone/>
            </a:pPr>
            <a:r>
              <a:rPr lang="en-US" sz="2400" dirty="0">
                <a:latin typeface="Georgia" pitchFamily="18" charset="0"/>
              </a:rPr>
              <a:t>5)  What might impede diffusion of new tech?</a:t>
            </a:r>
          </a:p>
          <a:p>
            <a:pPr marL="457200" indent="-457200">
              <a:spcBef>
                <a:spcPct val="0"/>
              </a:spcBef>
              <a:buAutoNum type="arabicParenR" startAt="3"/>
            </a:pPr>
            <a:endParaRPr lang="en-US" sz="2400" dirty="0">
              <a:latin typeface="Georgia" pitchFamily="18" charset="0"/>
            </a:endParaRPr>
          </a:p>
          <a:p>
            <a:pPr marL="0" indent="0">
              <a:spcBef>
                <a:spcPct val="0"/>
              </a:spcBef>
              <a:buNone/>
            </a:pPr>
            <a:r>
              <a:rPr lang="en-US" sz="2400" dirty="0">
                <a:latin typeface="Georgia" pitchFamily="18" charset="0"/>
              </a:rPr>
              <a:t>6)  How are markets/contracts like technologies?</a:t>
            </a:r>
          </a:p>
          <a:p>
            <a:pPr marL="0" indent="0">
              <a:spcBef>
                <a:spcPct val="0"/>
              </a:spcBef>
              <a:buNone/>
            </a:pPr>
            <a:endParaRPr lang="en-US" sz="2400" dirty="0">
              <a:latin typeface="Georgia" pitchFamily="18" charset="0"/>
            </a:endParaRPr>
          </a:p>
          <a:p>
            <a:pPr marL="0" indent="0">
              <a:spcBef>
                <a:spcPct val="0"/>
              </a:spcBef>
              <a:buNone/>
            </a:pPr>
            <a:endParaRPr lang="en-US" sz="2400" dirty="0">
              <a:latin typeface="Georgia" pitchFamily="18" charset="0"/>
            </a:endParaRPr>
          </a:p>
        </p:txBody>
      </p:sp>
      <p:sp>
        <p:nvSpPr>
          <p:cNvPr id="4" name="Title 5"/>
          <p:cNvSpPr txBox="1">
            <a:spLocks/>
          </p:cNvSpPr>
          <p:nvPr/>
        </p:nvSpPr>
        <p:spPr bwMode="auto">
          <a:xfrm>
            <a:off x="5105400" y="0"/>
            <a:ext cx="40386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A few key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228600" y="1066800"/>
            <a:ext cx="8610600" cy="4154984"/>
          </a:xfrm>
          <a:prstGeom prst="rect">
            <a:avLst/>
          </a:prstGeom>
          <a:noFill/>
          <a:ln w="9525">
            <a:noFill/>
            <a:miter lim="800000"/>
            <a:headEnd/>
            <a:tailEnd/>
          </a:ln>
        </p:spPr>
        <p:txBody>
          <a:bodyPr>
            <a:spAutoFit/>
          </a:bodyPr>
          <a:lstStyle/>
          <a:p>
            <a:pPr marL="457200" indent="-457200">
              <a:buAutoNum type="arabicPeriod"/>
            </a:pPr>
            <a:r>
              <a:rPr lang="en-US" sz="2400" dirty="0">
                <a:latin typeface="Georgia" pitchFamily="18" charset="0"/>
              </a:rPr>
              <a:t>Growing demand (income, population growth, stature)</a:t>
            </a:r>
          </a:p>
          <a:p>
            <a:pPr marL="457200" indent="-457200">
              <a:buAutoNum type="arabicPeriod"/>
            </a:pPr>
            <a:endParaRPr lang="en-US" sz="2400" dirty="0">
              <a:latin typeface="Georgia" pitchFamily="18" charset="0"/>
            </a:endParaRPr>
          </a:p>
          <a:p>
            <a:pPr marL="457200" indent="-457200">
              <a:buAutoNum type="arabicPeriod"/>
            </a:pPr>
            <a:r>
              <a:rPr lang="en-US" sz="2400" dirty="0">
                <a:latin typeface="Georgia" pitchFamily="18" charset="0"/>
              </a:rPr>
              <a:t>Finite planetary resources and increasing value to alternate land/water/labor uses</a:t>
            </a:r>
          </a:p>
          <a:p>
            <a:pPr marL="457200" indent="-457200">
              <a:buAutoNum type="arabicPeriod"/>
            </a:pPr>
            <a:endParaRPr lang="en-US" sz="2400" dirty="0">
              <a:latin typeface="Georgia" pitchFamily="18" charset="0"/>
            </a:endParaRPr>
          </a:p>
          <a:p>
            <a:r>
              <a:rPr lang="en-US" sz="2400" b="1" dirty="0">
                <a:latin typeface="Georgia" pitchFamily="18" charset="0"/>
              </a:rPr>
              <a:t>Implication: Must increase output/input to satisfy growing human demand and respect natural scarcity</a:t>
            </a:r>
          </a:p>
          <a:p>
            <a:endParaRPr lang="en-US" sz="2400" dirty="0">
              <a:latin typeface="Georgia" pitchFamily="18" charset="0"/>
            </a:endParaRPr>
          </a:p>
          <a:p>
            <a:r>
              <a:rPr lang="en-US" sz="2400" dirty="0">
                <a:latin typeface="Georgia" pitchFamily="18" charset="0"/>
              </a:rPr>
              <a:t>Also: Various estimates consistently suggest that real economic growth from agriculture is ~3x more effective than non-ag growth in reducing headcount extreme poverty. </a:t>
            </a:r>
          </a:p>
        </p:txBody>
      </p:sp>
      <p:sp>
        <p:nvSpPr>
          <p:cNvPr id="5" name="TextBox 4">
            <a:extLst>
              <a:ext uri="{FF2B5EF4-FFF2-40B4-BE49-F238E27FC236}">
                <a16:creationId xmlns:a16="http://schemas.microsoft.com/office/drawing/2014/main" id="{D5D1953F-DDAD-45D9-8F62-A724B9FC30C7}"/>
              </a:ext>
            </a:extLst>
          </p:cNvPr>
          <p:cNvSpPr txBox="1"/>
          <p:nvPr/>
        </p:nvSpPr>
        <p:spPr>
          <a:xfrm>
            <a:off x="4724400" y="228600"/>
            <a:ext cx="4419600" cy="553998"/>
          </a:xfrm>
          <a:prstGeom prst="rect">
            <a:avLst/>
          </a:prstGeom>
          <a:noFill/>
        </p:spPr>
        <p:txBody>
          <a:bodyPr wrap="square" rtlCol="0">
            <a:spAutoFit/>
          </a:bodyPr>
          <a:lstStyle/>
          <a:p>
            <a:r>
              <a:rPr lang="en-US" sz="3000" b="1" dirty="0">
                <a:solidFill>
                  <a:schemeClr val="bg1"/>
                </a:solidFill>
                <a:latin typeface="Georgia" pitchFamily="18" charset="0"/>
              </a:rPr>
              <a:t>Why ag tech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533400" y="1752600"/>
            <a:ext cx="8077200" cy="4154984"/>
          </a:xfrm>
          <a:prstGeom prst="rect">
            <a:avLst/>
          </a:prstGeom>
          <a:noFill/>
          <a:ln w="9525">
            <a:noFill/>
            <a:miter lim="800000"/>
            <a:headEnd/>
            <a:tailEnd/>
          </a:ln>
        </p:spPr>
        <p:txBody>
          <a:bodyPr wrap="square">
            <a:spAutoFit/>
          </a:bodyPr>
          <a:lstStyle/>
          <a:p>
            <a:r>
              <a:rPr lang="en-US" sz="2800" dirty="0">
                <a:latin typeface="Georgia" pitchFamily="18" charset="0"/>
              </a:rPr>
              <a:t>“Most of the people in the world are poor, so if we knew the economics of being poor we would know much of the economics that really matters.  Most of the world’s poor people earn their living from agriculture, so if we knew the economics of agriculture we would know much of the economics of being poor.”</a:t>
            </a:r>
          </a:p>
          <a:p>
            <a:endParaRPr lang="en-US" sz="2400" dirty="0">
              <a:latin typeface="Georgia" pitchFamily="18" charset="0"/>
            </a:endParaRPr>
          </a:p>
          <a:p>
            <a:r>
              <a:rPr lang="en-US" sz="2400" dirty="0">
                <a:latin typeface="Georgia" pitchFamily="18" charset="0"/>
              </a:rPr>
              <a:t>- Theodore W. Schultz</a:t>
            </a:r>
          </a:p>
          <a:p>
            <a:r>
              <a:rPr lang="en-US" sz="2000" dirty="0">
                <a:latin typeface="Georgia" pitchFamily="18" charset="0"/>
              </a:rPr>
              <a:t>Opening sentences of 1979 Nobel Prize in Economics lecture</a:t>
            </a:r>
            <a:endParaRPr lang="en-US" sz="2000" b="1" dirty="0">
              <a:latin typeface="Georgia" pitchFamily="18" charset="0"/>
              <a:cs typeface="Times New Roman" pitchFamily="18" charset="0"/>
            </a:endParaRP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4" name="TextBox 3"/>
          <p:cNvSpPr txBox="1"/>
          <p:nvPr/>
        </p:nvSpPr>
        <p:spPr>
          <a:xfrm>
            <a:off x="4724400" y="228600"/>
            <a:ext cx="4419600" cy="553998"/>
          </a:xfrm>
          <a:prstGeom prst="rect">
            <a:avLst/>
          </a:prstGeom>
          <a:noFill/>
        </p:spPr>
        <p:txBody>
          <a:bodyPr wrap="square" rtlCol="0">
            <a:spAutoFit/>
          </a:bodyPr>
          <a:lstStyle/>
          <a:p>
            <a:r>
              <a:rPr lang="en-US" sz="3000" b="1" dirty="0">
                <a:solidFill>
                  <a:schemeClr val="bg1"/>
                </a:solidFill>
                <a:latin typeface="Georgia" pitchFamily="18" charset="0"/>
              </a:rPr>
              <a:t>Why ag tech change?</a:t>
            </a:r>
          </a:p>
        </p:txBody>
      </p:sp>
      <p:sp>
        <p:nvSpPr>
          <p:cNvPr id="5" name="Content Placeholder 2">
            <a:extLst>
              <a:ext uri="{FF2B5EF4-FFF2-40B4-BE49-F238E27FC236}">
                <a16:creationId xmlns:a16="http://schemas.microsoft.com/office/drawing/2014/main" id="{1CC89442-A8E5-44A7-A613-A913F566F56E}"/>
              </a:ext>
            </a:extLst>
          </p:cNvPr>
          <p:cNvSpPr txBox="1">
            <a:spLocks/>
          </p:cNvSpPr>
          <p:nvPr/>
        </p:nvSpPr>
        <p:spPr>
          <a:xfrm>
            <a:off x="319596" y="987733"/>
            <a:ext cx="8458200" cy="9906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2800" b="1" u="sng" kern="0" dirty="0">
                <a:latin typeface="Georgia" pitchFamily="18" charset="0"/>
              </a:rPr>
              <a:t>Ag technological change especially important</a:t>
            </a:r>
            <a:endParaRPr lang="en-US" sz="2800" kern="0" dirty="0">
              <a:latin typeface="Georgia" pitchFamily="18" charset="0"/>
            </a:endParaRPr>
          </a:p>
          <a:p>
            <a:pPr marL="514350" indent="-514350">
              <a:buFontTx/>
              <a:buAutoNum type="arabicParenR"/>
            </a:pPr>
            <a:endParaRPr lang="en-US" sz="2800" kern="0" dirty="0">
              <a:latin typeface="Georgia" pitchFamily="18" charset="0"/>
            </a:endParaRP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596" y="987733"/>
            <a:ext cx="8458200" cy="990600"/>
          </a:xfrm>
        </p:spPr>
        <p:txBody>
          <a:bodyPr>
            <a:noAutofit/>
          </a:bodyPr>
          <a:lstStyle/>
          <a:p>
            <a:pPr>
              <a:buNone/>
            </a:pPr>
            <a:r>
              <a:rPr lang="en-US" sz="2800" b="1" u="sng" dirty="0">
                <a:latin typeface="Georgia" pitchFamily="18" charset="0"/>
              </a:rPr>
              <a:t>What spurs agricultural growth?</a:t>
            </a:r>
          </a:p>
          <a:p>
            <a:pPr>
              <a:buNone/>
            </a:pPr>
            <a:r>
              <a:rPr lang="en-US" sz="2800" dirty="0">
                <a:latin typeface="Georgia" pitchFamily="18" charset="0"/>
              </a:rPr>
              <a:t>Three possible sources of agricultural growth:</a:t>
            </a:r>
          </a:p>
          <a:p>
            <a:pPr marL="514350" indent="-514350">
              <a:buAutoNum type="arabicParenR"/>
            </a:pPr>
            <a:endParaRPr lang="en-US" sz="2800"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304800" y="1905000"/>
            <a:ext cx="4953000" cy="4801314"/>
          </a:xfrm>
          <a:prstGeom prst="rect">
            <a:avLst/>
          </a:prstGeom>
          <a:noFill/>
        </p:spPr>
        <p:txBody>
          <a:bodyPr wrap="square" rtlCol="0">
            <a:spAutoFit/>
          </a:bodyPr>
          <a:lstStyle/>
          <a:p>
            <a:pPr marL="514350" indent="-514350">
              <a:buAutoNum type="arabicParenR"/>
            </a:pPr>
            <a:r>
              <a:rPr lang="en-US" b="1" dirty="0">
                <a:latin typeface="Georgia" pitchFamily="18" charset="0"/>
              </a:rPr>
              <a:t>Increased use of inputs </a:t>
            </a:r>
            <a:r>
              <a:rPr lang="en-US" dirty="0">
                <a:latin typeface="Georgia" pitchFamily="18" charset="0"/>
              </a:rPr>
              <a:t>(land, water, labor, capital) brings more output, but typically at diminishing rate.  Implies reduced marginal returns to labor (i.e., lower real wages and higher poverty) and environmental degradation (X</a:t>
            </a:r>
            <a:r>
              <a:rPr lang="en-US" baseline="30000" dirty="0">
                <a:latin typeface="Georgia" pitchFamily="18" charset="0"/>
              </a:rPr>
              <a:t>0 </a:t>
            </a:r>
            <a:r>
              <a:rPr lang="en-US" dirty="0">
                <a:latin typeface="Georgia" pitchFamily="18" charset="0"/>
              </a:rPr>
              <a:t>to X</a:t>
            </a:r>
            <a:r>
              <a:rPr lang="en-US" baseline="30000" dirty="0">
                <a:latin typeface="Georgia" pitchFamily="18" charset="0"/>
              </a:rPr>
              <a:t>1</a:t>
            </a:r>
            <a:r>
              <a:rPr lang="en-US" dirty="0">
                <a:latin typeface="Georgia" pitchFamily="18" charset="0"/>
              </a:rPr>
              <a:t>).</a:t>
            </a:r>
          </a:p>
          <a:p>
            <a:pPr marL="514350" indent="-514350">
              <a:buAutoNum type="arabicParenR"/>
            </a:pPr>
            <a:r>
              <a:rPr lang="en-US" b="1" dirty="0">
                <a:solidFill>
                  <a:srgbClr val="00B050"/>
                </a:solidFill>
                <a:latin typeface="Georgia" pitchFamily="18" charset="0"/>
              </a:rPr>
              <a:t>Increased efficiency </a:t>
            </a:r>
            <a:r>
              <a:rPr lang="en-US" dirty="0">
                <a:solidFill>
                  <a:srgbClr val="00B050"/>
                </a:solidFill>
                <a:latin typeface="Georgia" pitchFamily="18" charset="0"/>
              </a:rPr>
              <a:t>in using existing inputs and technologies, commonly through extension (Y</a:t>
            </a:r>
            <a:r>
              <a:rPr lang="en-US" baseline="30000" dirty="0">
                <a:solidFill>
                  <a:srgbClr val="00B050"/>
                </a:solidFill>
                <a:latin typeface="Georgia" pitchFamily="18" charset="0"/>
              </a:rPr>
              <a:t>0</a:t>
            </a:r>
            <a:r>
              <a:rPr lang="en-US" dirty="0">
                <a:solidFill>
                  <a:srgbClr val="00B050"/>
                </a:solidFill>
                <a:latin typeface="Georgia" pitchFamily="18" charset="0"/>
              </a:rPr>
              <a:t> to Y</a:t>
            </a:r>
            <a:r>
              <a:rPr lang="en-US" baseline="30000" dirty="0">
                <a:solidFill>
                  <a:srgbClr val="00B050"/>
                </a:solidFill>
                <a:latin typeface="Georgia" pitchFamily="18" charset="0"/>
              </a:rPr>
              <a:t>1</a:t>
            </a:r>
            <a:r>
              <a:rPr lang="en-US" dirty="0">
                <a:solidFill>
                  <a:srgbClr val="00B050"/>
                </a:solidFill>
                <a:latin typeface="Georgia" pitchFamily="18" charset="0"/>
              </a:rPr>
              <a:t>).  But Schultz’s (1964)  “poor  but efficient” hypothesis suggests limits to this option.</a:t>
            </a:r>
          </a:p>
          <a:p>
            <a:pPr marL="514350" indent="-514350">
              <a:buAutoNum type="arabicParenR"/>
            </a:pPr>
            <a:r>
              <a:rPr lang="en-US" b="1" dirty="0">
                <a:solidFill>
                  <a:srgbClr val="FF0000"/>
                </a:solidFill>
                <a:latin typeface="Georgia" pitchFamily="18" charset="0"/>
              </a:rPr>
              <a:t>Technological change</a:t>
            </a:r>
            <a:r>
              <a:rPr lang="en-US" dirty="0">
                <a:solidFill>
                  <a:srgbClr val="FF0000"/>
                </a:solidFill>
                <a:latin typeface="Georgia" pitchFamily="18" charset="0"/>
              </a:rPr>
              <a:t> to increase output potential given same inputs.  Requires innovation, diffusion and farmer adaptation to change.  This is the main long-term source of productivity growth for sustainable poverty reduction.  </a:t>
            </a:r>
            <a:endParaRPr lang="en-US" dirty="0">
              <a:solidFill>
                <a:srgbClr val="FF0000"/>
              </a:solidFill>
            </a:endParaRPr>
          </a:p>
        </p:txBody>
      </p:sp>
      <p:cxnSp>
        <p:nvCxnSpPr>
          <p:cNvPr id="9" name="Straight Connector 8"/>
          <p:cNvCxnSpPr/>
          <p:nvPr/>
        </p:nvCxnSpPr>
        <p:spPr>
          <a:xfrm rot="5400000">
            <a:off x="3695700" y="4381500"/>
            <a:ext cx="3581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5486400" y="6172200"/>
            <a:ext cx="2971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5486400" y="4191000"/>
            <a:ext cx="3352800" cy="1981200"/>
          </a:xfrm>
          <a:custGeom>
            <a:avLst/>
            <a:gdLst>
              <a:gd name="connsiteX0" fmla="*/ 16329 w 2857501"/>
              <a:gd name="connsiteY0" fmla="*/ 2460172 h 2460172"/>
              <a:gd name="connsiteX1" fmla="*/ 473529 w 2857501"/>
              <a:gd name="connsiteY1" fmla="*/ 925286 h 2460172"/>
              <a:gd name="connsiteX2" fmla="*/ 2857501 w 2857501"/>
              <a:gd name="connsiteY2" fmla="*/ 0 h 2460172"/>
            </a:gdLst>
            <a:ahLst/>
            <a:cxnLst>
              <a:cxn ang="0">
                <a:pos x="connsiteX0" y="connsiteY0"/>
              </a:cxn>
              <a:cxn ang="0">
                <a:pos x="connsiteX1" y="connsiteY1"/>
              </a:cxn>
              <a:cxn ang="0">
                <a:pos x="connsiteX2" y="connsiteY2"/>
              </a:cxn>
            </a:cxnLst>
            <a:rect l="l" t="t" r="r" b="b"/>
            <a:pathLst>
              <a:path w="2857501" h="2460172">
                <a:moveTo>
                  <a:pt x="16329" y="2460172"/>
                </a:moveTo>
                <a:cubicBezTo>
                  <a:pt x="8164" y="1897743"/>
                  <a:pt x="0" y="1335315"/>
                  <a:pt x="473529" y="925286"/>
                </a:cubicBezTo>
                <a:cubicBezTo>
                  <a:pt x="947058" y="515257"/>
                  <a:pt x="2340430" y="186871"/>
                  <a:pt x="2857501" y="0"/>
                </a:cubicBezTo>
              </a:path>
            </a:pathLst>
          </a:custGeom>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486400" y="2743200"/>
            <a:ext cx="3429000" cy="3429000"/>
          </a:xfrm>
          <a:custGeom>
            <a:avLst/>
            <a:gdLst>
              <a:gd name="connsiteX0" fmla="*/ 16329 w 2857501"/>
              <a:gd name="connsiteY0" fmla="*/ 2460172 h 2460172"/>
              <a:gd name="connsiteX1" fmla="*/ 473529 w 2857501"/>
              <a:gd name="connsiteY1" fmla="*/ 925286 h 2460172"/>
              <a:gd name="connsiteX2" fmla="*/ 2857501 w 2857501"/>
              <a:gd name="connsiteY2" fmla="*/ 0 h 2460172"/>
            </a:gdLst>
            <a:ahLst/>
            <a:cxnLst>
              <a:cxn ang="0">
                <a:pos x="connsiteX0" y="connsiteY0"/>
              </a:cxn>
              <a:cxn ang="0">
                <a:pos x="connsiteX1" y="connsiteY1"/>
              </a:cxn>
              <a:cxn ang="0">
                <a:pos x="connsiteX2" y="connsiteY2"/>
              </a:cxn>
            </a:cxnLst>
            <a:rect l="l" t="t" r="r" b="b"/>
            <a:pathLst>
              <a:path w="2857501" h="2460172">
                <a:moveTo>
                  <a:pt x="16329" y="2460172"/>
                </a:moveTo>
                <a:cubicBezTo>
                  <a:pt x="8164" y="1897743"/>
                  <a:pt x="0" y="1335315"/>
                  <a:pt x="473529" y="925286"/>
                </a:cubicBezTo>
                <a:cubicBezTo>
                  <a:pt x="947058" y="515257"/>
                  <a:pt x="2340430" y="186871"/>
                  <a:pt x="2857501"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5257800" y="2286000"/>
            <a:ext cx="877163" cy="369332"/>
          </a:xfrm>
          <a:prstGeom prst="rect">
            <a:avLst/>
          </a:prstGeom>
          <a:noFill/>
        </p:spPr>
        <p:txBody>
          <a:bodyPr wrap="none" rtlCol="0">
            <a:spAutoFit/>
          </a:bodyPr>
          <a:lstStyle/>
          <a:p>
            <a:r>
              <a:rPr lang="en-US" dirty="0"/>
              <a:t>Output</a:t>
            </a:r>
          </a:p>
        </p:txBody>
      </p:sp>
      <p:sp>
        <p:nvSpPr>
          <p:cNvPr id="16" name="TextBox 15"/>
          <p:cNvSpPr txBox="1"/>
          <p:nvPr/>
        </p:nvSpPr>
        <p:spPr>
          <a:xfrm>
            <a:off x="8077200" y="5791200"/>
            <a:ext cx="697627" cy="369332"/>
          </a:xfrm>
          <a:prstGeom prst="rect">
            <a:avLst/>
          </a:prstGeom>
          <a:noFill/>
        </p:spPr>
        <p:txBody>
          <a:bodyPr wrap="none" rtlCol="0">
            <a:spAutoFit/>
          </a:bodyPr>
          <a:lstStyle/>
          <a:p>
            <a:r>
              <a:rPr lang="en-US" dirty="0"/>
              <a:t>Input</a:t>
            </a:r>
          </a:p>
        </p:txBody>
      </p:sp>
      <p:sp>
        <p:nvSpPr>
          <p:cNvPr id="17" name="TextBox 16"/>
          <p:cNvSpPr txBox="1"/>
          <p:nvPr/>
        </p:nvSpPr>
        <p:spPr>
          <a:xfrm>
            <a:off x="6766426" y="3886200"/>
            <a:ext cx="2377574" cy="369332"/>
          </a:xfrm>
          <a:prstGeom prst="rect">
            <a:avLst/>
          </a:prstGeom>
          <a:noFill/>
        </p:spPr>
        <p:txBody>
          <a:bodyPr wrap="none" rtlCol="0">
            <a:spAutoFit/>
          </a:bodyPr>
          <a:lstStyle/>
          <a:p>
            <a:r>
              <a:rPr lang="en-US" dirty="0">
                <a:solidFill>
                  <a:srgbClr val="0000FF"/>
                </a:solidFill>
              </a:rPr>
              <a:t>Production Possibility</a:t>
            </a:r>
          </a:p>
        </p:txBody>
      </p:sp>
      <p:sp>
        <p:nvSpPr>
          <p:cNvPr id="18" name="TextBox 17"/>
          <p:cNvSpPr txBox="1"/>
          <p:nvPr/>
        </p:nvSpPr>
        <p:spPr>
          <a:xfrm>
            <a:off x="6240641" y="2438400"/>
            <a:ext cx="2903359" cy="369332"/>
          </a:xfrm>
          <a:prstGeom prst="rect">
            <a:avLst/>
          </a:prstGeom>
          <a:noFill/>
        </p:spPr>
        <p:txBody>
          <a:bodyPr wrap="none" rtlCol="0">
            <a:spAutoFit/>
          </a:bodyPr>
          <a:lstStyle/>
          <a:p>
            <a:r>
              <a:rPr lang="en-US" dirty="0">
                <a:solidFill>
                  <a:srgbClr val="FF0000"/>
                </a:solidFill>
              </a:rPr>
              <a:t>New Production Possibility</a:t>
            </a:r>
          </a:p>
        </p:txBody>
      </p:sp>
      <p:sp>
        <p:nvSpPr>
          <p:cNvPr id="19" name="TextBox 18"/>
          <p:cNvSpPr txBox="1"/>
          <p:nvPr/>
        </p:nvSpPr>
        <p:spPr>
          <a:xfrm>
            <a:off x="5029200" y="5105400"/>
            <a:ext cx="423514" cy="369332"/>
          </a:xfrm>
          <a:prstGeom prst="rect">
            <a:avLst/>
          </a:prstGeom>
          <a:noFill/>
        </p:spPr>
        <p:txBody>
          <a:bodyPr wrap="none" rtlCol="0">
            <a:spAutoFit/>
          </a:bodyPr>
          <a:lstStyle/>
          <a:p>
            <a:r>
              <a:rPr lang="en-US" dirty="0"/>
              <a:t>Y</a:t>
            </a:r>
            <a:r>
              <a:rPr lang="en-US" baseline="30000" dirty="0"/>
              <a:t>0</a:t>
            </a:r>
          </a:p>
        </p:txBody>
      </p:sp>
      <p:sp>
        <p:nvSpPr>
          <p:cNvPr id="20" name="TextBox 19"/>
          <p:cNvSpPr txBox="1"/>
          <p:nvPr/>
        </p:nvSpPr>
        <p:spPr>
          <a:xfrm>
            <a:off x="5562600" y="6172200"/>
            <a:ext cx="423514" cy="369332"/>
          </a:xfrm>
          <a:prstGeom prst="rect">
            <a:avLst/>
          </a:prstGeom>
          <a:noFill/>
        </p:spPr>
        <p:txBody>
          <a:bodyPr wrap="none" rtlCol="0">
            <a:spAutoFit/>
          </a:bodyPr>
          <a:lstStyle/>
          <a:p>
            <a:r>
              <a:rPr lang="en-US" dirty="0"/>
              <a:t>X</a:t>
            </a:r>
            <a:r>
              <a:rPr lang="en-US" baseline="30000" dirty="0"/>
              <a:t>0</a:t>
            </a:r>
          </a:p>
        </p:txBody>
      </p:sp>
      <p:sp>
        <p:nvSpPr>
          <p:cNvPr id="21" name="TextBox 20"/>
          <p:cNvSpPr txBox="1"/>
          <p:nvPr/>
        </p:nvSpPr>
        <p:spPr>
          <a:xfrm>
            <a:off x="5029200" y="4495800"/>
            <a:ext cx="423514" cy="369332"/>
          </a:xfrm>
          <a:prstGeom prst="rect">
            <a:avLst/>
          </a:prstGeom>
          <a:noFill/>
        </p:spPr>
        <p:txBody>
          <a:bodyPr wrap="none" rtlCol="0">
            <a:spAutoFit/>
          </a:bodyPr>
          <a:lstStyle/>
          <a:p>
            <a:r>
              <a:rPr lang="en-US" dirty="0"/>
              <a:t>Y</a:t>
            </a:r>
            <a:r>
              <a:rPr lang="en-US" baseline="30000" dirty="0"/>
              <a:t>1</a:t>
            </a:r>
          </a:p>
        </p:txBody>
      </p:sp>
      <p:sp>
        <p:nvSpPr>
          <p:cNvPr id="22" name="TextBox 21"/>
          <p:cNvSpPr txBox="1"/>
          <p:nvPr/>
        </p:nvSpPr>
        <p:spPr>
          <a:xfrm>
            <a:off x="6705600" y="6172200"/>
            <a:ext cx="423514" cy="369332"/>
          </a:xfrm>
          <a:prstGeom prst="rect">
            <a:avLst/>
          </a:prstGeom>
          <a:noFill/>
        </p:spPr>
        <p:txBody>
          <a:bodyPr wrap="none" rtlCol="0">
            <a:spAutoFit/>
          </a:bodyPr>
          <a:lstStyle/>
          <a:p>
            <a:r>
              <a:rPr lang="en-US" dirty="0"/>
              <a:t>X</a:t>
            </a:r>
            <a:r>
              <a:rPr lang="en-US" baseline="30000" dirty="0"/>
              <a:t>1</a:t>
            </a:r>
          </a:p>
        </p:txBody>
      </p:sp>
      <p:cxnSp>
        <p:nvCxnSpPr>
          <p:cNvPr id="24" name="Straight Connector 23"/>
          <p:cNvCxnSpPr/>
          <p:nvPr/>
        </p:nvCxnSpPr>
        <p:spPr>
          <a:xfrm rot="5400000" flipH="1" flipV="1">
            <a:off x="5266223" y="5706577"/>
            <a:ext cx="914400" cy="1684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562600" y="5257800"/>
            <a:ext cx="15240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4953001" y="5333999"/>
            <a:ext cx="1524000"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486400" y="4572000"/>
            <a:ext cx="22860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6134100" y="5372100"/>
            <a:ext cx="16002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62600" y="5257800"/>
            <a:ext cx="1329086" cy="0"/>
          </a:xfrm>
          <a:prstGeom prst="line">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41" name="5-Point Star 40"/>
          <p:cNvSpPr/>
          <p:nvPr/>
        </p:nvSpPr>
        <p:spPr>
          <a:xfrm>
            <a:off x="6858000" y="51816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5486400" y="4572000"/>
            <a:ext cx="14478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0A47FB8-18C9-4771-916B-B0B41147580E}"/>
              </a:ext>
            </a:extLst>
          </p:cNvPr>
          <p:cNvSpPr txBox="1"/>
          <p:nvPr/>
        </p:nvSpPr>
        <p:spPr>
          <a:xfrm>
            <a:off x="4724400" y="228600"/>
            <a:ext cx="4419600" cy="553998"/>
          </a:xfrm>
          <a:prstGeom prst="rect">
            <a:avLst/>
          </a:prstGeom>
          <a:noFill/>
        </p:spPr>
        <p:txBody>
          <a:bodyPr wrap="square" rtlCol="0">
            <a:spAutoFit/>
          </a:bodyPr>
          <a:lstStyle/>
          <a:p>
            <a:r>
              <a:rPr lang="en-US" sz="3000" b="1" dirty="0">
                <a:solidFill>
                  <a:schemeClr val="bg1"/>
                </a:solidFill>
                <a:latin typeface="Georgia" pitchFamily="18" charset="0"/>
              </a:rPr>
              <a:t>Why ag tech change?</a:t>
            </a:r>
          </a:p>
        </p:txBody>
      </p:sp>
    </p:spTree>
    <p:extLst>
      <p:ext uri="{BB962C8B-B14F-4D97-AF65-F5344CB8AC3E}">
        <p14:creationId xmlns:p14="http://schemas.microsoft.com/office/powerpoint/2010/main" val="275653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P spid="14" grpId="0" animBg="1"/>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10600" cy="4419600"/>
          </a:xfrm>
        </p:spPr>
        <p:txBody>
          <a:bodyPr>
            <a:noAutofit/>
          </a:bodyPr>
          <a:lstStyle/>
          <a:p>
            <a:pPr>
              <a:buNone/>
            </a:pPr>
            <a:r>
              <a:rPr lang="en-US" sz="2400" b="1" u="sng" dirty="0">
                <a:latin typeface="Georgia" pitchFamily="18" charset="0"/>
              </a:rPr>
              <a:t>Sources of technological change</a:t>
            </a:r>
          </a:p>
          <a:p>
            <a:pPr marL="514350" indent="-514350">
              <a:buAutoNum type="arabicParenR"/>
            </a:pPr>
            <a:r>
              <a:rPr lang="en-US" sz="2400" b="1" dirty="0">
                <a:latin typeface="Georgia" pitchFamily="18" charset="0"/>
              </a:rPr>
              <a:t>Induced innovation model</a:t>
            </a:r>
            <a:r>
              <a:rPr lang="en-US" sz="2400" dirty="0">
                <a:latin typeface="Georgia" pitchFamily="18" charset="0"/>
              </a:rPr>
              <a:t>: private agents innovate so as to conserve relatively scarce/dear inputs (‘factors’) and to increase relatively valuable outputs. So ‘factor </a:t>
            </a:r>
            <a:r>
              <a:rPr lang="en-US" sz="2400" dirty="0" err="1">
                <a:latin typeface="Georgia" pitchFamily="18" charset="0"/>
              </a:rPr>
              <a:t>bias’</a:t>
            </a:r>
            <a:r>
              <a:rPr lang="en-US" sz="2400" dirty="0">
                <a:latin typeface="Georgia" pitchFamily="18" charset="0"/>
              </a:rPr>
              <a:t> in technological change varies by region (Hayami &amp; </a:t>
            </a:r>
            <a:r>
              <a:rPr lang="en-US" sz="2400" dirty="0" err="1">
                <a:latin typeface="Georgia" pitchFamily="18" charset="0"/>
              </a:rPr>
              <a:t>Ruttan</a:t>
            </a:r>
            <a:r>
              <a:rPr lang="en-US" sz="2400" dirty="0">
                <a:latin typeface="Georgia" pitchFamily="18" charset="0"/>
              </a:rPr>
              <a:t>). </a:t>
            </a:r>
          </a:p>
          <a:p>
            <a:pPr marL="514350" indent="-514350">
              <a:buAutoNum type="arabicParenR"/>
            </a:pPr>
            <a:r>
              <a:rPr lang="en-US" sz="2400" b="1" dirty="0">
                <a:latin typeface="Georgia" pitchFamily="18" charset="0"/>
              </a:rPr>
              <a:t>Strategically targeted investments </a:t>
            </a:r>
            <a:r>
              <a:rPr lang="en-US" sz="2400" dirty="0">
                <a:latin typeface="Georgia" pitchFamily="18" charset="0"/>
              </a:rPr>
              <a:t>by not-for-profit donors and governments: CGIAR, GAVI, etc.</a:t>
            </a:r>
          </a:p>
          <a:p>
            <a:pPr marL="514350" indent="-514350">
              <a:buAutoNum type="arabicParenR"/>
            </a:pPr>
            <a:r>
              <a:rPr lang="en-US" sz="2400" b="1" dirty="0">
                <a:latin typeface="Georgia" pitchFamily="18" charset="0"/>
              </a:rPr>
              <a:t>Serendipity</a:t>
            </a:r>
          </a:p>
          <a:p>
            <a:pPr marL="514350" indent="-514350">
              <a:buAutoNum type="arabicParenR"/>
            </a:pPr>
            <a:endParaRPr lang="en-US" sz="2400" dirty="0">
              <a:latin typeface="Georgia" pitchFamily="18" charset="0"/>
            </a:endParaRPr>
          </a:p>
          <a:p>
            <a:pPr marL="0" indent="0">
              <a:buNone/>
            </a:pPr>
            <a:r>
              <a:rPr lang="en-US" sz="2400" b="1" dirty="0">
                <a:latin typeface="Georgia" pitchFamily="18" charset="0"/>
              </a:rPr>
              <a:t>Empirical evidence</a:t>
            </a:r>
            <a:r>
              <a:rPr lang="en-US" sz="2400" dirty="0">
                <a:latin typeface="Georgia" pitchFamily="18" charset="0"/>
              </a:rPr>
              <a:t>: induced innovation most important. But because II turns on price signals, market distortions due to policies, geography, etc. imply that pro-poor innovations often undervalued, hence the need for processes 2 and 3.</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1">
            <a:extLst>
              <a:ext uri="{FF2B5EF4-FFF2-40B4-BE49-F238E27FC236}">
                <a16:creationId xmlns:a16="http://schemas.microsoft.com/office/drawing/2014/main" id="{9C608B65-B310-4246-8BF9-1F29E179E202}"/>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How tech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10600" cy="4419600"/>
          </a:xfrm>
        </p:spPr>
        <p:txBody>
          <a:bodyPr>
            <a:noAutofit/>
          </a:bodyPr>
          <a:lstStyle/>
          <a:p>
            <a:pPr>
              <a:buNone/>
            </a:pPr>
            <a:r>
              <a:rPr lang="en-US" sz="2400" b="1" u="sng" dirty="0">
                <a:latin typeface="Georgia" pitchFamily="18" charset="0"/>
              </a:rPr>
              <a:t>Tech diffusion</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1">
            <a:extLst>
              <a:ext uri="{FF2B5EF4-FFF2-40B4-BE49-F238E27FC236}">
                <a16:creationId xmlns:a16="http://schemas.microsoft.com/office/drawing/2014/main" id="{9C608B65-B310-4246-8BF9-1F29E179E202}"/>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How tech change?</a:t>
            </a:r>
          </a:p>
        </p:txBody>
      </p:sp>
      <p:sp>
        <p:nvSpPr>
          <p:cNvPr id="5" name="Text Box 83">
            <a:extLst>
              <a:ext uri="{FF2B5EF4-FFF2-40B4-BE49-F238E27FC236}">
                <a16:creationId xmlns:a16="http://schemas.microsoft.com/office/drawing/2014/main" id="{50CE453D-11C6-4E73-BA09-E92829384660}"/>
              </a:ext>
            </a:extLst>
          </p:cNvPr>
          <p:cNvSpPr txBox="1">
            <a:spLocks noChangeArrowheads="1"/>
          </p:cNvSpPr>
          <p:nvPr/>
        </p:nvSpPr>
        <p:spPr bwMode="auto">
          <a:xfrm>
            <a:off x="4984710" y="1754748"/>
            <a:ext cx="361954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pPr>
            <a:r>
              <a:rPr lang="en-US" altLang="en-US" dirty="0">
                <a:latin typeface="Georgia" panose="02040502050405020303" pitchFamily="18" charset="0"/>
              </a:rPr>
              <a:t>Rapid diffusion of GM crops worldwide … fastest ag innovation diffusion in history!</a:t>
            </a:r>
          </a:p>
        </p:txBody>
      </p:sp>
      <p:pic>
        <p:nvPicPr>
          <p:cNvPr id="6" name="Picture 5">
            <a:extLst>
              <a:ext uri="{FF2B5EF4-FFF2-40B4-BE49-F238E27FC236}">
                <a16:creationId xmlns:a16="http://schemas.microsoft.com/office/drawing/2014/main" id="{8B91F0C4-4AB3-40D8-99F3-D8E285374D3A}"/>
              </a:ext>
            </a:extLst>
          </p:cNvPr>
          <p:cNvPicPr>
            <a:picLocks noChangeAspect="1"/>
          </p:cNvPicPr>
          <p:nvPr/>
        </p:nvPicPr>
        <p:blipFill>
          <a:blip r:embed="rId3"/>
          <a:stretch>
            <a:fillRect/>
          </a:stretch>
        </p:blipFill>
        <p:spPr>
          <a:xfrm>
            <a:off x="152400" y="1611680"/>
            <a:ext cx="4833319" cy="3112720"/>
          </a:xfrm>
          <a:prstGeom prst="rect">
            <a:avLst/>
          </a:prstGeom>
        </p:spPr>
      </p:pic>
      <p:pic>
        <p:nvPicPr>
          <p:cNvPr id="9" name="Picture 8">
            <a:extLst>
              <a:ext uri="{FF2B5EF4-FFF2-40B4-BE49-F238E27FC236}">
                <a16:creationId xmlns:a16="http://schemas.microsoft.com/office/drawing/2014/main" id="{0BFEA6AC-5C83-42B8-BFB4-8649A39AAE65}"/>
              </a:ext>
            </a:extLst>
          </p:cNvPr>
          <p:cNvPicPr>
            <a:picLocks noChangeAspect="1"/>
          </p:cNvPicPr>
          <p:nvPr/>
        </p:nvPicPr>
        <p:blipFill>
          <a:blip r:embed="rId4"/>
          <a:stretch>
            <a:fillRect/>
          </a:stretch>
        </p:blipFill>
        <p:spPr>
          <a:xfrm>
            <a:off x="5302290" y="3429000"/>
            <a:ext cx="3689310" cy="3316864"/>
          </a:xfrm>
          <a:prstGeom prst="rect">
            <a:avLst/>
          </a:prstGeom>
        </p:spPr>
      </p:pic>
      <p:sp>
        <p:nvSpPr>
          <p:cNvPr id="10" name="TextBox 9">
            <a:extLst>
              <a:ext uri="{FF2B5EF4-FFF2-40B4-BE49-F238E27FC236}">
                <a16:creationId xmlns:a16="http://schemas.microsoft.com/office/drawing/2014/main" id="{2D07BB8B-CA63-40C2-9103-0D8C4ED20109}"/>
              </a:ext>
            </a:extLst>
          </p:cNvPr>
          <p:cNvSpPr txBox="1"/>
          <p:nvPr/>
        </p:nvSpPr>
        <p:spPr>
          <a:xfrm>
            <a:off x="2057400" y="6431872"/>
            <a:ext cx="4009219" cy="307777"/>
          </a:xfrm>
          <a:prstGeom prst="rect">
            <a:avLst/>
          </a:prstGeom>
          <a:noFill/>
        </p:spPr>
        <p:txBody>
          <a:bodyPr wrap="square" rtlCol="0">
            <a:spAutoFit/>
          </a:bodyPr>
          <a:lstStyle/>
          <a:p>
            <a:r>
              <a:rPr lang="en-US" sz="1400" dirty="0">
                <a:latin typeface="Georgia" panose="02040502050405020303" pitchFamily="18" charset="0"/>
              </a:rPr>
              <a:t>Sheahan and Barrett, </a:t>
            </a:r>
            <a:r>
              <a:rPr lang="en-US" sz="1400" i="1" dirty="0">
                <a:latin typeface="Georgia" panose="02040502050405020303" pitchFamily="18" charset="0"/>
              </a:rPr>
              <a:t>Food Policy 2017</a:t>
            </a:r>
            <a:endParaRPr lang="en-US" sz="1400" dirty="0">
              <a:latin typeface="Georgia" panose="02040502050405020303" pitchFamily="18" charset="0"/>
            </a:endParaRPr>
          </a:p>
        </p:txBody>
      </p:sp>
    </p:spTree>
    <p:extLst>
      <p:ext uri="{BB962C8B-B14F-4D97-AF65-F5344CB8AC3E}">
        <p14:creationId xmlns:p14="http://schemas.microsoft.com/office/powerpoint/2010/main" val="189530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859" y="1088682"/>
            <a:ext cx="8610600" cy="4419600"/>
          </a:xfrm>
        </p:spPr>
        <p:txBody>
          <a:bodyPr>
            <a:noAutofit/>
          </a:bodyPr>
          <a:lstStyle/>
          <a:p>
            <a:pPr>
              <a:buNone/>
            </a:pPr>
            <a:r>
              <a:rPr lang="en-US" sz="2400" b="1" u="sng" dirty="0">
                <a:latin typeface="Georgia" pitchFamily="18" charset="0"/>
              </a:rPr>
              <a:t>Tech diffusion</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1">
            <a:extLst>
              <a:ext uri="{FF2B5EF4-FFF2-40B4-BE49-F238E27FC236}">
                <a16:creationId xmlns:a16="http://schemas.microsoft.com/office/drawing/2014/main" id="{9C608B65-B310-4246-8BF9-1F29E179E202}"/>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How tech change?</a:t>
            </a:r>
          </a:p>
        </p:txBody>
      </p:sp>
      <p:pic>
        <p:nvPicPr>
          <p:cNvPr id="11" name="Content Placeholder 3">
            <a:extLst>
              <a:ext uri="{FF2B5EF4-FFF2-40B4-BE49-F238E27FC236}">
                <a16:creationId xmlns:a16="http://schemas.microsoft.com/office/drawing/2014/main" id="{8162BD47-159D-4399-9748-1EB3A1DEA5E2}"/>
              </a:ext>
            </a:extLst>
          </p:cNvPr>
          <p:cNvPicPr>
            <a:picLocks noChangeAspect="1"/>
          </p:cNvPicPr>
          <p:nvPr/>
        </p:nvPicPr>
        <p:blipFill>
          <a:blip r:embed="rId3"/>
          <a:stretch>
            <a:fillRect/>
          </a:stretch>
        </p:blipFill>
        <p:spPr bwMode="auto">
          <a:xfrm>
            <a:off x="193590" y="3267958"/>
            <a:ext cx="8318952" cy="3444391"/>
          </a:xfrm>
          <a:prstGeom prst="rect">
            <a:avLst/>
          </a:prstGeom>
          <a:noFill/>
          <a:ln w="9525">
            <a:noFill/>
            <a:miter lim="800000"/>
            <a:headEnd/>
            <a:tailEnd/>
          </a:ln>
        </p:spPr>
      </p:pic>
      <p:sp>
        <p:nvSpPr>
          <p:cNvPr id="12" name="Content Placeholder 4">
            <a:extLst>
              <a:ext uri="{FF2B5EF4-FFF2-40B4-BE49-F238E27FC236}">
                <a16:creationId xmlns:a16="http://schemas.microsoft.com/office/drawing/2014/main" id="{DD8ECBF9-4EF0-4A36-965C-C6032F5F32D7}"/>
              </a:ext>
            </a:extLst>
          </p:cNvPr>
          <p:cNvSpPr txBox="1">
            <a:spLocks/>
          </p:cNvSpPr>
          <p:nvPr/>
        </p:nvSpPr>
        <p:spPr>
          <a:xfrm>
            <a:off x="306859" y="1447800"/>
            <a:ext cx="8495644" cy="431581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Georgia" panose="02040502050405020303" pitchFamily="18" charset="0"/>
              </a:rPr>
              <a:t>In Vietnam, farm machinery diffused rapidly 1992-2016. Clear economies of scale, manifest in a pronounced positive - machinery ownership relationship. Rental markets virtually erased the farm size gradient in machinery use, leading to rapid mechanization in response to rising real wages and non-farm diversification of farm </a:t>
            </a:r>
            <a:r>
              <a:rPr lang="en-US" sz="2400" dirty="0" err="1">
                <a:latin typeface="Georgia" panose="02040502050405020303" pitchFamily="18" charset="0"/>
              </a:rPr>
              <a:t>hhs</a:t>
            </a:r>
            <a:r>
              <a:rPr lang="en-US" sz="2400" dirty="0">
                <a:latin typeface="Georgia" panose="02040502050405020303" pitchFamily="18" charset="0"/>
              </a:rPr>
              <a:t>.   </a:t>
            </a:r>
          </a:p>
          <a:p>
            <a:endParaRPr lang="en-US" sz="2100" dirty="0"/>
          </a:p>
        </p:txBody>
      </p:sp>
      <p:sp>
        <p:nvSpPr>
          <p:cNvPr id="10" name="TextBox 9">
            <a:extLst>
              <a:ext uri="{FF2B5EF4-FFF2-40B4-BE49-F238E27FC236}">
                <a16:creationId xmlns:a16="http://schemas.microsoft.com/office/drawing/2014/main" id="{2D07BB8B-CA63-40C2-9103-0D8C4ED20109}"/>
              </a:ext>
            </a:extLst>
          </p:cNvPr>
          <p:cNvSpPr txBox="1"/>
          <p:nvPr/>
        </p:nvSpPr>
        <p:spPr>
          <a:xfrm>
            <a:off x="5715000" y="6531688"/>
            <a:ext cx="4009219" cy="307777"/>
          </a:xfrm>
          <a:prstGeom prst="rect">
            <a:avLst/>
          </a:prstGeom>
          <a:noFill/>
        </p:spPr>
        <p:txBody>
          <a:bodyPr wrap="square" rtlCol="0">
            <a:spAutoFit/>
          </a:bodyPr>
          <a:lstStyle/>
          <a:p>
            <a:r>
              <a:rPr lang="en-US" sz="1400" dirty="0">
                <a:latin typeface="Georgia" panose="02040502050405020303" pitchFamily="18" charset="0"/>
              </a:rPr>
              <a:t>Liu et al. IFPRI working paper </a:t>
            </a:r>
            <a:r>
              <a:rPr lang="en-US" sz="1400" i="1" dirty="0">
                <a:latin typeface="Georgia" panose="02040502050405020303" pitchFamily="18" charset="0"/>
              </a:rPr>
              <a:t>2019</a:t>
            </a:r>
            <a:endParaRPr lang="en-US" sz="1400" dirty="0">
              <a:latin typeface="Georgia" panose="02040502050405020303" pitchFamily="18" charset="0"/>
            </a:endParaRPr>
          </a:p>
        </p:txBody>
      </p:sp>
    </p:spTree>
    <p:extLst>
      <p:ext uri="{BB962C8B-B14F-4D97-AF65-F5344CB8AC3E}">
        <p14:creationId xmlns:p14="http://schemas.microsoft.com/office/powerpoint/2010/main" val="174383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09600" y="4495800"/>
            <a:ext cx="2057400" cy="1676400"/>
            <a:chOff x="609600" y="4495800"/>
            <a:chExt cx="2057400" cy="1676400"/>
          </a:xfrm>
        </p:grpSpPr>
        <p:sp>
          <p:nvSpPr>
            <p:cNvPr id="19" name="Right Triangle 18"/>
            <p:cNvSpPr/>
            <p:nvPr/>
          </p:nvSpPr>
          <p:spPr>
            <a:xfrm rot="5400000">
              <a:off x="1028700" y="4533900"/>
              <a:ext cx="1676400" cy="1600200"/>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9600" y="4495800"/>
              <a:ext cx="457200" cy="1676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9" name="Picture 5" descr="cu_logo_sml_150_ppt"/>
          <p:cNvPicPr>
            <a:picLocks noChangeAspect="1" noChangeArrowheads="1"/>
          </p:cNvPicPr>
          <p:nvPr/>
        </p:nvPicPr>
        <p:blipFill>
          <a:blip r:embed="rId2" cstate="print"/>
          <a:srcRect/>
          <a:stretch>
            <a:fillRect/>
          </a:stretch>
        </p:blipFill>
        <p:spPr bwMode="auto">
          <a:xfrm>
            <a:off x="0" y="-24223"/>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228600" y="1066800"/>
            <a:ext cx="8763000" cy="1261884"/>
          </a:xfrm>
          <a:prstGeom prst="rect">
            <a:avLst/>
          </a:prstGeom>
          <a:noFill/>
          <a:ln w="9525">
            <a:noFill/>
            <a:miter lim="800000"/>
            <a:headEnd/>
            <a:tailEnd/>
          </a:ln>
        </p:spPr>
        <p:txBody>
          <a:bodyPr wrap="square">
            <a:spAutoFit/>
          </a:bodyPr>
          <a:lstStyle/>
          <a:p>
            <a:r>
              <a:rPr lang="en-US" sz="2800" b="1" u="sng" dirty="0">
                <a:latin typeface="Georgia" pitchFamily="18" charset="0"/>
              </a:rPr>
              <a:t>“Technology treadmill” and gains from change</a:t>
            </a:r>
          </a:p>
          <a:p>
            <a:r>
              <a:rPr lang="en-US" sz="2400" b="1" dirty="0">
                <a:latin typeface="Georgia" pitchFamily="18" charset="0"/>
              </a:rPr>
              <a:t>Irony: big winners from most ag tech change are typically consumers not producers.  Why?</a:t>
            </a:r>
          </a:p>
        </p:txBody>
      </p:sp>
      <p:sp>
        <p:nvSpPr>
          <p:cNvPr id="4" name="TextBox 3"/>
          <p:cNvSpPr txBox="1"/>
          <p:nvPr/>
        </p:nvSpPr>
        <p:spPr>
          <a:xfrm>
            <a:off x="5562600" y="2286000"/>
            <a:ext cx="3505200" cy="4431983"/>
          </a:xfrm>
          <a:prstGeom prst="rect">
            <a:avLst/>
          </a:prstGeom>
          <a:noFill/>
        </p:spPr>
        <p:txBody>
          <a:bodyPr wrap="square" rtlCol="0">
            <a:spAutoFit/>
          </a:bodyPr>
          <a:lstStyle/>
          <a:p>
            <a:r>
              <a:rPr lang="en-US" sz="2400" b="1" u="sng" dirty="0">
                <a:latin typeface="Georgia" pitchFamily="18" charset="0"/>
              </a:rPr>
              <a:t>Naïve model</a:t>
            </a:r>
          </a:p>
          <a:p>
            <a:r>
              <a:rPr lang="en-US" sz="2400" dirty="0">
                <a:latin typeface="Georgia" pitchFamily="18" charset="0"/>
              </a:rPr>
              <a:t>Demand is perfectly elastic. Gains accrue to producers.  </a:t>
            </a:r>
          </a:p>
          <a:p>
            <a:pPr>
              <a:buFontTx/>
              <a:buChar char="-"/>
            </a:pPr>
            <a:r>
              <a:rPr lang="en-US" sz="2400" dirty="0">
                <a:latin typeface="Georgia" pitchFamily="18" charset="0"/>
              </a:rPr>
              <a:t> But when, if ever, does this really happen?</a:t>
            </a:r>
          </a:p>
          <a:p>
            <a:pPr>
              <a:buFont typeface="Wingdings" pitchFamily="2" charset="2"/>
              <a:buChar char="§"/>
            </a:pPr>
            <a:r>
              <a:rPr lang="en-US" sz="2400" dirty="0">
                <a:latin typeface="Georgia" pitchFamily="18" charset="0"/>
              </a:rPr>
              <a:t> Small-scale change: early adopters (who?)</a:t>
            </a:r>
          </a:p>
          <a:p>
            <a:pPr>
              <a:buFont typeface="Wingdings" pitchFamily="2" charset="2"/>
              <a:buChar char="§"/>
            </a:pPr>
            <a:r>
              <a:rPr lang="en-US" sz="2400" dirty="0">
                <a:latin typeface="Georgia" pitchFamily="18" charset="0"/>
              </a:rPr>
              <a:t> Perfect market integration … export surplus production</a:t>
            </a:r>
          </a:p>
          <a:p>
            <a:endParaRPr lang="en-US" dirty="0"/>
          </a:p>
        </p:txBody>
      </p:sp>
      <p:cxnSp>
        <p:nvCxnSpPr>
          <p:cNvPr id="8" name="Straight Connector 7"/>
          <p:cNvCxnSpPr/>
          <p:nvPr/>
        </p:nvCxnSpPr>
        <p:spPr>
          <a:xfrm rot="5400000">
            <a:off x="-1181100" y="4381500"/>
            <a:ext cx="3581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609600" y="6172200"/>
            <a:ext cx="411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609600" y="4495800"/>
            <a:ext cx="411480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33400" y="3581400"/>
            <a:ext cx="2514600" cy="23622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66800" y="3200400"/>
            <a:ext cx="2971800" cy="28194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8" name="Right Triangle 17"/>
          <p:cNvSpPr/>
          <p:nvPr/>
        </p:nvSpPr>
        <p:spPr>
          <a:xfrm rot="5400000">
            <a:off x="571500" y="4533900"/>
            <a:ext cx="1524000" cy="1447800"/>
          </a:xfrm>
          <a:prstGeom prst="rtTriangl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09600" y="2895600"/>
            <a:ext cx="710451" cy="369332"/>
          </a:xfrm>
          <a:prstGeom prst="rect">
            <a:avLst/>
          </a:prstGeom>
          <a:noFill/>
        </p:spPr>
        <p:txBody>
          <a:bodyPr wrap="none" rtlCol="0">
            <a:spAutoFit/>
          </a:bodyPr>
          <a:lstStyle/>
          <a:p>
            <a:r>
              <a:rPr lang="en-US" dirty="0"/>
              <a:t>Price</a:t>
            </a:r>
          </a:p>
        </p:txBody>
      </p:sp>
      <p:sp>
        <p:nvSpPr>
          <p:cNvPr id="23" name="TextBox 22"/>
          <p:cNvSpPr txBox="1"/>
          <p:nvPr/>
        </p:nvSpPr>
        <p:spPr>
          <a:xfrm>
            <a:off x="4419600" y="5791200"/>
            <a:ext cx="1043876" cy="369332"/>
          </a:xfrm>
          <a:prstGeom prst="rect">
            <a:avLst/>
          </a:prstGeom>
          <a:noFill/>
        </p:spPr>
        <p:txBody>
          <a:bodyPr wrap="none" rtlCol="0">
            <a:spAutoFit/>
          </a:bodyPr>
          <a:lstStyle/>
          <a:p>
            <a:r>
              <a:rPr lang="en-US" dirty="0"/>
              <a:t>Quantity</a:t>
            </a:r>
          </a:p>
        </p:txBody>
      </p:sp>
      <p:sp>
        <p:nvSpPr>
          <p:cNvPr id="24" name="TextBox 23"/>
          <p:cNvSpPr txBox="1"/>
          <p:nvPr/>
        </p:nvSpPr>
        <p:spPr>
          <a:xfrm>
            <a:off x="3962400" y="4114800"/>
            <a:ext cx="1056700" cy="369332"/>
          </a:xfrm>
          <a:prstGeom prst="rect">
            <a:avLst/>
          </a:prstGeom>
          <a:noFill/>
        </p:spPr>
        <p:txBody>
          <a:bodyPr wrap="none" rtlCol="0">
            <a:spAutoFit/>
          </a:bodyPr>
          <a:lstStyle/>
          <a:p>
            <a:r>
              <a:rPr lang="en-US" dirty="0">
                <a:solidFill>
                  <a:srgbClr val="FF0000"/>
                </a:solidFill>
              </a:rPr>
              <a:t>Demand</a:t>
            </a:r>
          </a:p>
        </p:txBody>
      </p:sp>
      <p:sp>
        <p:nvSpPr>
          <p:cNvPr id="25" name="TextBox 24"/>
          <p:cNvSpPr txBox="1"/>
          <p:nvPr/>
        </p:nvSpPr>
        <p:spPr>
          <a:xfrm>
            <a:off x="1752600" y="3135868"/>
            <a:ext cx="1749197" cy="369332"/>
          </a:xfrm>
          <a:prstGeom prst="rect">
            <a:avLst/>
          </a:prstGeom>
          <a:noFill/>
        </p:spPr>
        <p:txBody>
          <a:bodyPr wrap="none" rtlCol="0">
            <a:spAutoFit/>
          </a:bodyPr>
          <a:lstStyle/>
          <a:p>
            <a:r>
              <a:rPr lang="en-US" dirty="0">
                <a:solidFill>
                  <a:srgbClr val="0070C0"/>
                </a:solidFill>
              </a:rPr>
              <a:t>Original Supply</a:t>
            </a:r>
          </a:p>
        </p:txBody>
      </p:sp>
      <p:sp>
        <p:nvSpPr>
          <p:cNvPr id="27" name="TextBox 26"/>
          <p:cNvSpPr txBox="1"/>
          <p:nvPr/>
        </p:nvSpPr>
        <p:spPr>
          <a:xfrm>
            <a:off x="3276600" y="2743200"/>
            <a:ext cx="1415772" cy="369332"/>
          </a:xfrm>
          <a:prstGeom prst="rect">
            <a:avLst/>
          </a:prstGeom>
          <a:noFill/>
        </p:spPr>
        <p:txBody>
          <a:bodyPr wrap="none" rtlCol="0">
            <a:spAutoFit/>
          </a:bodyPr>
          <a:lstStyle/>
          <a:p>
            <a:r>
              <a:rPr lang="en-US" dirty="0">
                <a:solidFill>
                  <a:srgbClr val="000099"/>
                </a:solidFill>
              </a:rPr>
              <a:t>New Supply</a:t>
            </a:r>
          </a:p>
        </p:txBody>
      </p:sp>
      <p:sp>
        <p:nvSpPr>
          <p:cNvPr id="28" name="TextBox 27"/>
          <p:cNvSpPr txBox="1"/>
          <p:nvPr/>
        </p:nvSpPr>
        <p:spPr>
          <a:xfrm>
            <a:off x="685800" y="4572000"/>
            <a:ext cx="1074333" cy="584775"/>
          </a:xfrm>
          <a:prstGeom prst="rect">
            <a:avLst/>
          </a:prstGeom>
          <a:noFill/>
        </p:spPr>
        <p:txBody>
          <a:bodyPr wrap="none" rtlCol="0">
            <a:spAutoFit/>
          </a:bodyPr>
          <a:lstStyle/>
          <a:p>
            <a:r>
              <a:rPr lang="en-US" sz="1600" dirty="0">
                <a:solidFill>
                  <a:schemeClr val="bg1"/>
                </a:solidFill>
              </a:rPr>
              <a:t>Producer </a:t>
            </a:r>
          </a:p>
          <a:p>
            <a:r>
              <a:rPr lang="en-US" sz="1600" dirty="0">
                <a:solidFill>
                  <a:schemeClr val="bg1"/>
                </a:solidFill>
              </a:rPr>
              <a:t>Surplus</a:t>
            </a:r>
          </a:p>
        </p:txBody>
      </p:sp>
      <p:sp>
        <p:nvSpPr>
          <p:cNvPr id="29" name="TextBox 28"/>
          <p:cNvSpPr txBox="1"/>
          <p:nvPr/>
        </p:nvSpPr>
        <p:spPr>
          <a:xfrm rot="18750454">
            <a:off x="698060" y="5036265"/>
            <a:ext cx="1723549" cy="584775"/>
          </a:xfrm>
          <a:prstGeom prst="rect">
            <a:avLst/>
          </a:prstGeom>
          <a:noFill/>
        </p:spPr>
        <p:txBody>
          <a:bodyPr wrap="none" rtlCol="0">
            <a:spAutoFit/>
          </a:bodyPr>
          <a:lstStyle/>
          <a:p>
            <a:r>
              <a:rPr lang="en-US" sz="1600" dirty="0">
                <a:solidFill>
                  <a:schemeClr val="bg1"/>
                </a:solidFill>
              </a:rPr>
              <a:t>Added Producer </a:t>
            </a:r>
          </a:p>
          <a:p>
            <a:r>
              <a:rPr lang="en-US" sz="1600" dirty="0">
                <a:solidFill>
                  <a:schemeClr val="bg1"/>
                </a:solidFill>
              </a:rPr>
              <a:t>Surplus</a:t>
            </a:r>
          </a:p>
        </p:txBody>
      </p:sp>
      <p:sp>
        <p:nvSpPr>
          <p:cNvPr id="30" name="TextBox 29"/>
          <p:cNvSpPr txBox="1"/>
          <p:nvPr/>
        </p:nvSpPr>
        <p:spPr>
          <a:xfrm>
            <a:off x="152400" y="4343400"/>
            <a:ext cx="338554" cy="369332"/>
          </a:xfrm>
          <a:prstGeom prst="rect">
            <a:avLst/>
          </a:prstGeom>
          <a:noFill/>
        </p:spPr>
        <p:txBody>
          <a:bodyPr wrap="none" rtlCol="0">
            <a:spAutoFit/>
          </a:bodyPr>
          <a:lstStyle/>
          <a:p>
            <a:r>
              <a:rPr lang="en-US" dirty="0"/>
              <a:t>P</a:t>
            </a:r>
            <a:endParaRPr lang="en-US" baseline="30000" dirty="0"/>
          </a:p>
        </p:txBody>
      </p:sp>
      <p:sp>
        <p:nvSpPr>
          <p:cNvPr id="31" name="Title 1"/>
          <p:cNvSpPr txBox="1">
            <a:spLocks/>
          </p:cNvSpPr>
          <p:nvPr/>
        </p:nvSpPr>
        <p:spPr>
          <a:xfrm>
            <a:off x="5105400" y="0"/>
            <a:ext cx="40386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wins?</a:t>
            </a:r>
          </a:p>
        </p:txBody>
      </p:sp>
    </p:spTree>
    <p:extLst>
      <p:ext uri="{BB962C8B-B14F-4D97-AF65-F5344CB8AC3E}">
        <p14:creationId xmlns:p14="http://schemas.microsoft.com/office/powerpoint/2010/main" val="405848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24" grpId="0"/>
      <p:bldP spid="25" grpId="0"/>
      <p:bldP spid="27" grpId="0"/>
      <p:bldP spid="28" grpId="0"/>
      <p:bldP spid="29" grpId="0"/>
      <p:bldP spid="30" grpId="0"/>
      <p:bldP spid="30"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6473</TotalTime>
  <Words>1458</Words>
  <Application>Microsoft Office PowerPoint</Application>
  <PresentationFormat>On-screen Show (4:3)</PresentationFormat>
  <Paragraphs>190</Paragraphs>
  <Slides>19</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Georgia</vt:lpstr>
      <vt:lpstr>Times New Roman</vt:lpstr>
      <vt:lpstr>Wingdings</vt:lpstr>
      <vt:lpstr>Default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Rice market participation by land holdings, Madagascar 1990</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ANP</dc:creator>
  <cp:lastModifiedBy>Chris Barrett</cp:lastModifiedBy>
  <cp:revision>226</cp:revision>
  <dcterms:created xsi:type="dcterms:W3CDTF">2001-03-15T21:53:34Z</dcterms:created>
  <dcterms:modified xsi:type="dcterms:W3CDTF">2020-03-05T22:32:41Z</dcterms:modified>
</cp:coreProperties>
</file>